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92640" y="-1463040"/>
            <a:ext cx="4114800" cy="41148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07040" y="4389120"/>
            <a:ext cx="2743200" cy="27432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4EC9B0"/>
                </a:solidFill>
                <a:latin typeface="Calibri"/>
              </a:rPr>
              <a:t>C++ FUNDAMENTALS  ·  STUDENT GRADE &amp; COURSE TRACKER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0A500"/>
                </a:solidFill>
                <a:latin typeface="Consolas"/>
              </a:rPr>
              <a:t>MODULE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377440"/>
            <a:ext cx="1024128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600" b="1" i="0">
                <a:solidFill>
                  <a:srgbClr val="F2F2F2"/>
                </a:solidFill>
                <a:latin typeface="Consolas"/>
              </a:rPr>
              <a:t>Pointers &amp; Dynamic Memory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977639"/>
            <a:ext cx="91440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0">
                <a:solidFill>
                  <a:srgbClr val="C7C7DA"/>
                </a:solidFill>
                <a:latin typeface="Calibri"/>
              </a:rPr>
              <a:t>Working directly with the addresses behind every variable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822960" y="6035040"/>
            <a:ext cx="2743200" cy="0"/>
          </a:xfrm>
          <a:prstGeom prst="line">
            <a:avLst/>
          </a:prstGeom>
          <a:ln w="25400">
            <a:solidFill>
              <a:srgbClr val="4EC9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22960" y="617220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8A8AA3"/>
                </a:solidFill>
                <a:latin typeface="Calibri"/>
              </a:rPr>
              <a:t>Community College C++ Programming — Intro Sequence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IN THIS MODULE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What We'll Cover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3736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179558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What a memory address actually is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143000" y="221170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48640" y="230314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236136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Declaring pointers with &amp; and *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143000" y="2777489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548640" y="2868929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292715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Pointing at a Student object with -&gt;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143000" y="334327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8640" y="3434714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349293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The null pointer and why it matters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143000" y="390906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48640" y="400050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405872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Allocating memory with new and delete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43000" y="447484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48640" y="456628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462450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Building a dynamically-allocated array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143000" y="504063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548640" y="513207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519029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Common pointer bugs to avoid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1143000" y="560641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48640" y="569785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3000" y="575607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Watching a dangling pointer fail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9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WHY POINTERS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What Is a Memory Address?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Every variable your program creates lives somewhere in memory, at its own numbered address.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Until now, you've worked with variables by name — the compiler tracked addresses for you.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pointer is a variable whose value IS a memory address, not an int, string, or Student.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Pointers let you work directly with WHERE data lives, not just what the data is.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Passing by reference, vectors, and even function calls all use addresses behind the scenes.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Why Learn This?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Every class you've built — Student, Course, GradedActivity — has been passed around by name or reference. Pointers pull back the curtain on what's really happening in memory, and set up new/delete, which vector normally hides from you.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POINTER BASICS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Declaring a Pointer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005632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758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88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scorePtr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&amp;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scorePtr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scorePtr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95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int* scorePtr; declares scorePtr as a pointer to an int.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&amp;score grabs the address of score and stores it in scorePtr.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*scorePtr dereferences the pointer — it means 'the value at that address.'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Changing *scorePtr also changes score — they're the same memory location.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4834432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88
88
95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POINTING AT OBJECTS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A Pointer to a Student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2328062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08117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("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Ava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Thompson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",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1024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studentPtr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&amp;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studentPtr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-&gt;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addGrade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88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studentPtr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-&gt;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addGrade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92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studentPtr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-&gt;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studentPtr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getAverage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studentPtr holds the address of s1 — not a separate copy of the Student.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-&gt; is shorthand for (*studentPtr).getName() — dereference, then dot.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Calling addGrade() through the pointer changes the real s1 object.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(*studentPtr).getAverage() and studentPtr-&gt;getAverage() do the same thing.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4156862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Ava Thompson
90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STAYING SAFE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The Null Pointer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C++ does NOT automatically initialize a pointer — an uninitialized one can point anywhere.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pointer that points at nothing should be set to nullptr, C++'s safe empty value.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Dereferencing a null pointer — writing *p when p is nullptr — crashes your program.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Always check if (p != nullptr) before you dereference a pointer that might be empty.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nullptr replaced the older 0 and NULL conventions — modern C++ code should use it.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Rule of Thumb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If a pointer might not point to a real object yet, initialize it to nullptr and check before you use it. An uninitialized pointer looks valid but isn't — that's what makes it dangerous.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DYNAMIC MEMORY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new and delete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2553919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30703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sp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new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Student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("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Marcus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Lee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",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1025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sp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-&gt;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addGrade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95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sp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-&gt;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sp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-&gt;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getAverage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delete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sp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sp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nullptr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new Student(...) builds a Student on the heap and returns a pointer to it.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Unlike a local variable, it stays alive until you explicitly delete it.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delete sp; frees that memory — skipping this causes a memory leak.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Setting sp = nullptr; after delete stops you from reusing a freed pointer.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4382719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Marcus Lee
95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DYNAMIC ARRAYS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A Dynamically-Allocated Array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231489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98460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new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3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];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scores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88.0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scores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92.0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scores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79.0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for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3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++)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+=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];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/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3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delete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[]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new double[3] allocates 3 doubles in a row and returns a pointer to the first.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scores[i] works like a normal array — pointer plus [] means 'go to that slot.'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 size (3) was decided while the program was running, not at compile time.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delete[] — with brackets — is required for arrays; plain delete frees only one element.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060289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86.3333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COMMON BUGS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Pointer Pitfalls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Dangling pointer: points to memory that's already been freed or gone out of scope.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Memory leak: you called new but never called the matching delete — that memory is gone for good.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Null dereference: using *p or p-&gt; when p is nullptr crashes the program instantly.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raw new Student[n] also needs a default constructor — vector&lt;Student&gt; doesn't.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That's the real reason vector is usually the safer, easier choice for a growing roster.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Vector vs. Raw Array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vector&lt;Student&gt; grows itself, cleans up its own memory automatically, and works fine with constructors that need arguments. A raw dynamic array gives you none of that for free.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A CASE STUDY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A Dangling Pointer in Action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2779775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5328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makeBad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temp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("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Ghost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",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9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&amp;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temp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makeBad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-&gt;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temp is a local variable — it's destroyed the moment makeBad() returns.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return &amp;temp; hands back the address of memory that's no longer yours.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p is now a dangling pointer, aimed at memory that's already been reclaimed.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Using p afterward is undefined behavior — it might crash or print garbage.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4608576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undefined behavior — may crash or print garbage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M9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365760"/>
            <a:ext cx="2834640" cy="365760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rIns="0" tIns="0" bIns="0"/>
          <a:lstStyle/>
          <a:p>
            <a:pPr algn="ctr"/>
            <a:r>
              <a:rPr sz="1300" b="1" i="0">
                <a:solidFill>
                  <a:srgbClr val="1E1E2E"/>
                </a:solidFill>
                <a:latin typeface="Calibri"/>
              </a:rPr>
              <a:t>PROJECT BUILD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Project Build: Pointers Into the Roster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783080"/>
            <a:ext cx="6858000" cy="3403396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874519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874519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874519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78308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167128"/>
            <a:ext cx="6309360" cy="31565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void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printStudentInfo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-&gt;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getName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": "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 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-&gt;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getAverage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"%"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vector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push_back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Student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("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Ava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Thompson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",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1024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));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push_back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Student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("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Marcus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Lee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",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1025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));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].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addGrade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88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].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addGrade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92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].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addGrade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95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for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size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();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++)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printStudentInfo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(&amp;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]);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783080"/>
            <a:ext cx="3977639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printStudentInfo takes a Student*, not the whole object — no copy is made.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&amp;roster[i] takes the address of the vector's own element, not a duplicate.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Inside the function, s-&gt;getName() reads straight from that original Student.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This is what pass-by-reference (Module 4) does under the hood — pointers make it explicit.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369356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Ava Thompson: 90%
Marcus Lee: 95%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IN-CLASS EXERCISE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Exercise: isPassing() by Pointer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676656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Write bool isPassing(Student* s) that returns true if the student's average is &gt;= 60.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Call it with &amp;roster[i] inside a loop over your Student roster, using -&gt; to reach members.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Print each student's name and 'PASS' or 'FAIL' based on isPassing()'s result.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Separately, use new to dynamically allocate one extra Student on the heap.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Print that Student's info through the pointer, then delete it before the program ends.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635240" y="1828800"/>
            <a:ext cx="3977639" cy="274320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0" y="2011680"/>
            <a:ext cx="3566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4EC9B0"/>
                </a:solidFill>
                <a:latin typeface="Calibri"/>
              </a:rPr>
              <a:t>HINTS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0" y="2423160"/>
            <a:ext cx="356616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isPassing only needs one line: return s-&gt;getAverage() &gt;= 60;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Remember: &amp; before roster[i] turns 'the object' into 'its address.'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Every new needs a matching delete — check yours before you compile.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Compile with: g++ main.cpp -o tracker &amp;&amp; ./tracker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371600" y="-1371600"/>
            <a:ext cx="3657600" cy="36576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MODULE RECAP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Key Takeaways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9875520" cy="3474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A pointer variable stores a memory address, not a value directly.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&amp; takes an address; * dereferences a pointer back to its value.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-&gt; reaches a member through a pointer — shorthand for (*ptr).member.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new allocates memory on the heap; delete frees it — every new needs a delete.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Dangling pointers, memory leaks, and null dereferences are the classic pointer bugs.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vector already manages this dynamic memory for you — why it's usually the safer choice.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577840"/>
            <a:ext cx="11064240" cy="77724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5577840"/>
            <a:ext cx="105156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200" b="1" i="0">
                <a:solidFill>
                  <a:srgbClr val="F0A500"/>
                </a:solidFill>
                <a:latin typeface="Calibri"/>
              </a:rPr>
              <a:t>NEXT UP   </a:t>
            </a:r>
            <a:r>
              <a:rPr sz="1400" b="0" i="0">
                <a:solidFill>
                  <a:srgbClr val="F2F2F2"/>
                </a:solidFill>
                <a:latin typeface="Calibri"/>
              </a:rPr>
              <a:t>Module 10 — Templates: Writing Generic Code: one function, many types.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