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92640" y="-1463040"/>
            <a:ext cx="4114800" cy="41148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389120"/>
            <a:ext cx="2743200" cy="27432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 i="0">
                <a:solidFill>
                  <a:srgbClr val="4EC9B0"/>
                </a:solidFill>
                <a:latin typeface="Calibri"/>
              </a:rPr>
              <a:t>C++ FUNDAMENTALS  ·  STUDENT GRADE &amp; COURSE TRACKER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9601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1" i="0">
                <a:solidFill>
                  <a:srgbClr val="F0A500"/>
                </a:solidFill>
                <a:latin typeface="Consolas"/>
              </a:rPr>
              <a:t>MODULE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377440"/>
            <a:ext cx="10241280" cy="1645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r>
              <a:rPr sz="4600" b="1" i="0">
                <a:solidFill>
                  <a:srgbClr val="F2F2F2"/>
                </a:solidFill>
                <a:latin typeface="Consolas"/>
              </a:rPr>
              <a:t>Inheritance &amp; Polymorphism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977639"/>
            <a:ext cx="9144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C7DA"/>
                </a:solidFill>
                <a:latin typeface="Calibri"/>
              </a:rPr>
              <a:t>One base class, many behaviors — chosen at runtime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" y="6035040"/>
            <a:ext cx="2743200" cy="0"/>
          </a:xfrm>
          <a:prstGeom prst="line">
            <a:avLst/>
          </a:prstGeom>
          <a:ln w="25400">
            <a:solidFill>
              <a:srgbClr val="4EC9B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2960" y="6172200"/>
            <a:ext cx="7315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8A8AA3"/>
                </a:solidFill>
                <a:latin typeface="Calibri"/>
              </a:rPr>
              <a:t>Community College C++ Programming — Intro Sequence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IN THIS MODULE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What We'll Cover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73736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79558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Why inheritance? Sharing logic across related classes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143000" y="221170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548640" y="230314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36136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Base and derived classes: declaring an is-a relationship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143000" y="2777489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548640" y="2868929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292715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protected access: built for inheritance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143000" y="3343274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548640" y="3434714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349293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Constructors in a class hierarchy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143000" y="390906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48640" y="400050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05872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Overriding a method with virtual and override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43000" y="447484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48640" y="456628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462450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Static vs. dynamic binding: how C++ picks the right function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143000" y="5040630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548640" y="5132070"/>
            <a:ext cx="332349" cy="332349"/>
          </a:xfrm>
          <a:prstGeom prst="roundRect">
            <a:avLst/>
          </a:prstGeom>
          <a:solidFill>
            <a:srgbClr val="4EC9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3000" y="5190294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Polymorphism: one base pointer, many behaviors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143000" y="5606415"/>
            <a:ext cx="9601200" cy="0"/>
          </a:xfrm>
          <a:prstGeom prst="line">
            <a:avLst/>
          </a:prstGeom>
          <a:ln w="12700">
            <a:solidFill>
              <a:srgbClr val="2A2A3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48640" y="5697855"/>
            <a:ext cx="332349" cy="332349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298" b="1" i="0">
                <a:solidFill>
                  <a:srgbClr val="1E1E2E"/>
                </a:solidFill>
                <a:latin typeface="Consolas"/>
              </a:rPr>
              <a:t>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43000" y="5756079"/>
            <a:ext cx="10241280" cy="4743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F2F2F2"/>
                </a:solidFill>
                <a:latin typeface="Calibri"/>
              </a:rPr>
              <a:t>Pure virtual functions and abstract base classes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WHY INHERITANCE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Three Classes, One Shared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Quiz, Exam, and Homework all need a score and a way to turn it into a letter grade.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Writing setScore, getScore, and getLetterGrade three separate times invites bugs.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Inheritance lets one base class hold that shared logic in exactly one place.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Each derived class then adds only the code that makes it different.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This models an is-a relationship: a Quiz IS-A GradedActivity, not just related to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IS-A VS HAS-A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Course HAS-A vector of Students — composition.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Quiz IS-A GradedActivity — inheritance.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BASE &amp; DERIVED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Declaring an Inheritance Relationship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protected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setScore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Quiz inherits from GradedActivity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Quiz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already has score, setScore, getScore!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class Quiz : public GradedActivity means Quiz inherits from 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public inheritance keeps GradedActivity's public members public in Quiz.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Quiz automatically has setScore and getScore — no need to rewrite them.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GradedActivity is the base class here; Quiz is the derived class.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ACCESS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Why protected Instead of private?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private (Module 6) is invisible outside the class — even to a derived class like Quiz.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protected keeps a member hidden from outside code but visible to derived classes.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If score were private, Quiz could only touch it indirectly through getScore().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Because score is protected, Quiz and Exam can read and update it directly.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ACCESS AT A GLANCE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private — class only.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protected — class plus derived classes.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public — everyone.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CONSTRUCTORS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How Construction Works in a Hierarchy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457346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2104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Quiz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private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numProblems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Quiz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int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numProblems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p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Exam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private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weight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Exam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w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weight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w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GradedActivity's constructor always runs first, before the derived body runs.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Quiz's init list, numProblems(p), sets only Quiz's own new member.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Exam's constructor works the same way — base first, then Exam's own setup.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Derived constructors never repeat the base class's setup logic.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OVERRIDING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Giving Exam Its Own Grading Scale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68320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4363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virtual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'A'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else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'F'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Exam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override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if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93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'A'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tougher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else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CE9178"/>
                </a:solidFill>
                <a:latin typeface="Consolas"/>
              </a:rPr>
              <a:t>'F'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virtual on the base version means derived classes may safely replace it.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override tells the compiler this must match a virtual base signature exactly.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The compiler catches typos in the name or parameters as a build error.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Without virtual on the base, Exam's version wouldn't override correctly.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DYNAMIC BINDING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How C++ Picks the Right Function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6583680" cy="4480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Without virtual, the compiler locks in which function to call at compile time — static binding.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virtual tells the compiler: wait until runtime, then check the object's real type — dynamic binding.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Each class with virtual functions gets a hidden lookup table (a vtable) mapping calls to overrides.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A GradedActivity* calling a virtual function follows the vtable of whatever object it points to.</a:t>
            </a:r>
          </a:p>
          <a:p>
            <a:pPr marL="228600" indent="-228600">
              <a:spcAft>
                <a:spcPts val="1400"/>
              </a:spcAft>
              <a:buSzPct val="100000"/>
              <a:buChar char="•"/>
            </a:pPr>
            <a:r>
              <a:rPr sz="1700" b="0" i="0">
                <a:solidFill>
                  <a:srgbClr val="1E1E2E"/>
                </a:solidFill>
                <a:latin typeface="Calibri"/>
              </a:rPr>
              <a:t>This is why one loop can treat a Quiz, an Exam, and a Homework correctly without checking types.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52360" y="1691640"/>
            <a:ext cx="3977639" cy="2926080"/>
          </a:xfrm>
          <a:prstGeom prst="rect">
            <a:avLst/>
          </a:prstGeom>
          <a:solidFill>
            <a:srgbClr val="1E1E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26679" y="1874519"/>
            <a:ext cx="3474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STATIC VS DYNAMIC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2240280"/>
            <a:ext cx="3474720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No virtual: the base version always runs — decided at compile time.</a:t>
            </a:r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sz="1400" b="0" i="0">
                <a:solidFill>
                  <a:srgbClr val="F2F2F2"/>
                </a:solidFill>
                <a:latin typeface="Calibri"/>
              </a:rPr>
              <a:t>virtual: the derived version runs — decided at runtime, per object.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POLYMORPHISM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One Base Pointer, Many Behaviors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231489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298460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Quiz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quiz1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quiz1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setScore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90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Exam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midterm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1.5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midterm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setScore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80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4EC9B0"/>
                </a:solidFill>
                <a:latin typeface="Consolas"/>
              </a:rPr>
              <a:t>vector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*&gt;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activities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activities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push_back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quiz1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activities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.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push_back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(&amp;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midterm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activities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endl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activities holds GradedActivity* pointers to a Quiz object and an Exam object.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a-&gt;getLetterGrade() runs whichever override belongs to the actual object, not the base.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midterm's raw score of 80 becomes an F here — Exam's own tougher curve ran.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This is dynamic binding in action: same call, different behavior per object.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060289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
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0E7C7B"/>
                </a:solidFill>
                <a:latin typeface="Calibri"/>
              </a:rPr>
              <a:t>ABSTRACT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When a Base Class Can't Stand Alone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645920"/>
            <a:ext cx="6858000" cy="368320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64592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737360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737360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737360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64592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029968"/>
            <a:ext cx="6309360" cy="34363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protected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setScore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no body -- every derived class MUST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6A9955"/>
                </a:solidFill>
                <a:latin typeface="Consolas"/>
              </a:rPr>
              <a:t>// supply its own version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virtual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14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14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D4D4D4"/>
                </a:solidFill>
                <a:latin typeface="Consolas"/>
              </a:rPr>
              <a:t> 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GradedActivity now can't be built directly:</a:t>
            </a:r>
          </a:p>
          <a:p>
            <a:pPr>
              <a:lnSpc>
                <a:spcPts val="1860"/>
              </a:lnSpc>
            </a:pPr>
            <a:r>
              <a:rPr sz="1400" b="0" i="0">
                <a:solidFill>
                  <a:srgbClr val="6A9955"/>
                </a:solidFill>
                <a:latin typeface="Consolas"/>
              </a:rPr>
              <a:t>// GradedActivity g;  // compiler error!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645920"/>
            <a:ext cx="3977639" cy="420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= 0 instead of a body makes getLetterGrade() a pure virtual function.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 class with any pure virtual function becomes an abstract base class.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Abstract classes can't be instantiated — GradedActivity g; won't compile.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Every derived class (Quiz, Exam, Homework) must now define its own version.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109960" y="384048"/>
            <a:ext cx="685800" cy="365760"/>
          </a:xfrm>
          <a:prstGeom prst="rect">
            <a:avLst/>
          </a:prstGeom>
          <a:solidFill>
            <a:srgbClr val="F7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0E7C7B"/>
                </a:solidFill>
                <a:latin typeface="Consolas"/>
              </a:rPr>
              <a:t>M8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365760"/>
            <a:ext cx="2834640" cy="365760"/>
          </a:xfrm>
          <a:prstGeom prst="round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rIns="0" tIns="0" bIns="0"/>
          <a:lstStyle/>
          <a:p>
            <a:pPr algn="ctr"/>
            <a:r>
              <a:rPr sz="1300" b="1" i="0">
                <a:solidFill>
                  <a:srgbClr val="1E1E2E"/>
                </a:solidFill>
                <a:latin typeface="Calibri"/>
              </a:rPr>
              <a:t>PROJECT BUILD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68680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E1E2E"/>
                </a:solidFill>
                <a:latin typeface="Consolas"/>
              </a:rPr>
              <a:t>Project Build: GradedActivity Becomes Abstract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783080"/>
            <a:ext cx="6858000" cy="3583533"/>
          </a:xfrm>
          <a:prstGeom prst="rect">
            <a:avLst/>
          </a:prstGeom>
          <a:solidFill>
            <a:srgbClr val="1E1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783080"/>
            <a:ext cx="6858000" cy="292608"/>
          </a:xfrm>
          <a:prstGeom prst="rect">
            <a:avLst/>
          </a:prstGeom>
          <a:solidFill>
            <a:srgbClr val="2D2D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13232" y="1874519"/>
            <a:ext cx="109728" cy="109728"/>
          </a:xfrm>
          <a:prstGeom prst="ellipse">
            <a:avLst/>
          </a:prstGeom>
          <a:solidFill>
            <a:srgbClr val="FF5F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32688" y="1874519"/>
            <a:ext cx="109728" cy="109728"/>
          </a:xfrm>
          <a:prstGeom prst="ellipse">
            <a:avLst/>
          </a:prstGeom>
          <a:solidFill>
            <a:srgbClr val="FFBD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52144" y="1874519"/>
            <a:ext cx="109728" cy="109728"/>
          </a:xfrm>
          <a:prstGeom prst="ellipse">
            <a:avLst/>
          </a:prstGeom>
          <a:solidFill>
            <a:srgbClr val="27C9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371600" y="1783080"/>
            <a:ext cx="576072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 i="0">
                <a:solidFill>
                  <a:srgbClr val="9B9BA3"/>
                </a:solidFill>
                <a:latin typeface="Consolas"/>
              </a:rPr>
              <a:t>main.cpp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167128"/>
            <a:ext cx="6309360" cy="33366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protected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void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setScore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double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virtual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class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Homework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public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char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const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override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    </a:t>
            </a:r>
            <a:r>
              <a:rPr sz="900" b="0" i="0">
                <a:solidFill>
                  <a:srgbClr val="569CD6"/>
                </a:solidFill>
                <a:latin typeface="Consolas"/>
              </a:rPr>
              <a:t>return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score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&gt;=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B5CEA8"/>
                </a:solidFill>
                <a:latin typeface="Consolas"/>
              </a:rPr>
              <a:t>90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?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'A'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'F'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6A9955"/>
                </a:solidFill>
                <a:latin typeface="Consolas"/>
              </a:rPr>
              <a:t>// roster already holds a Quiz, Exam, Homework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569CD6"/>
                </a:solidFill>
                <a:latin typeface="Consolas"/>
              </a:rPr>
              <a:t>for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</a:t>
            </a:r>
            <a:r>
              <a:rPr sz="900" b="0" i="0">
                <a:solidFill>
                  <a:srgbClr val="4EC9B0"/>
                </a:solidFill>
                <a:latin typeface="Consolas"/>
              </a:rPr>
              <a:t>GradedActivity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*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: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roster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{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   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cout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a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-&gt;</a:t>
            </a:r>
            <a:r>
              <a:rPr sz="900" b="0" i="0">
                <a:solidFill>
                  <a:srgbClr val="DCDCAA"/>
                </a:solidFill>
                <a:latin typeface="Consolas"/>
              </a:rPr>
              <a:t>getLetterGrade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()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&lt;&lt;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 </a:t>
            </a:r>
            <a:r>
              <a:rPr sz="900" b="0" i="0">
                <a:solidFill>
                  <a:srgbClr val="CE9178"/>
                </a:solidFill>
                <a:latin typeface="Consolas"/>
              </a:rPr>
              <a:t>' '</a:t>
            </a:r>
            <a:r>
              <a:rPr sz="900" b="0" i="0">
                <a:solidFill>
                  <a:srgbClr val="D4D4D4"/>
                </a:solidFill>
                <a:latin typeface="Consolas"/>
              </a:rPr>
              <a:t>;</a:t>
            </a:r>
          </a:p>
          <a:p>
            <a:pPr>
              <a:lnSpc>
                <a:spcPts val="1360"/>
              </a:lnSpc>
            </a:pPr>
            <a:r>
              <a:rPr sz="900" b="0" i="0">
                <a:solidFill>
                  <a:srgbClr val="D4D4D4"/>
                </a:solidFill>
                <a:latin typeface="Consolas"/>
              </a:rPr>
              <a:t>}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1783080"/>
            <a:ext cx="3977639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GradedActivity is now abstract — getLetterGrade() has no body, just = 0.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Even Homework, which used to inherit a free default, must write its own version now.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Quiz and Exam (built earlier) already supply their own overrides the same way.</a:t>
            </a:r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sz="1400" b="0" i="0">
                <a:solidFill>
                  <a:srgbClr val="1E1E2E"/>
                </a:solidFill>
                <a:latin typeface="Calibri"/>
              </a:rPr>
              <a:t>roster is a vector&lt;GradedActivity*&gt; holding one of each — the loop treats them all alike.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5549493"/>
            <a:ext cx="6858000" cy="65836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rIns="137160" tIns="73152" bIns="73152" wrap="square"/>
          <a:lstStyle/>
          <a:p>
            <a:pPr algn="ctr"/>
            <a:r>
              <a:rPr sz="1000" b="1" i="0">
                <a:solidFill>
                  <a:srgbClr val="0E7C7B"/>
                </a:solidFill>
                <a:latin typeface="Calibri"/>
              </a:rPr>
              <a:t>OUTPUT</a:t>
            </a:r>
          </a:p>
          <a:p>
            <a:r>
              <a:rPr sz="1200" b="0" i="0">
                <a:solidFill>
                  <a:srgbClr val="1E1E2E"/>
                </a:solidFill>
                <a:latin typeface="Consolas"/>
              </a:rPr>
              <a:t>A F 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9CA3AF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9CA3AF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F0A5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F0A500"/>
                </a:solidFill>
                <a:latin typeface="Calibri"/>
              </a:rPr>
              <a:t>IN-CLASS EXERCISE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77240"/>
            <a:ext cx="109728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Your Turn: Build ExtraCredit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676656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Create a new class ExtraCredit : public GradedActivity.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Override getLetterGrade() const so scores get a 5-point boost before grading.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 raw score of 75 should earn the same letter as an 80 (a B).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Do NOT change the stored score itself — only the comparison values.</a:t>
            </a:r>
          </a:p>
          <a:p>
            <a:pPr marL="254000" indent="-254000">
              <a:spcAft>
                <a:spcPts val="1200"/>
              </a:spcAft>
              <a:buSzPct val="100000"/>
              <a:buChar char="▸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Add an ExtraCredit object into the vector&lt;GradedActivity*&gt; roster and test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7635240" y="1828800"/>
            <a:ext cx="3977639" cy="274320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0" y="2011680"/>
            <a:ext cx="35661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 i="0">
                <a:solidFill>
                  <a:srgbClr val="4EC9B0"/>
                </a:solidFill>
                <a:latin typeface="Calibri"/>
              </a:rPr>
              <a:t>HINTS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863840" y="2423160"/>
            <a:ext cx="356616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You must override getLetterGrade() const — GradedActivity gives you no default anymore.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Compare (score + 5) against the thresholds, not score alone.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Match the base signature exactly: char getLetterGrade() const override.</a:t>
            </a:r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sz="1350" b="0" i="0">
                <a:solidFill>
                  <a:srgbClr val="D8D8E8"/>
                </a:solidFill>
                <a:latin typeface="Calibri"/>
              </a:rPr>
              <a:t>Compile with: g++ -std=c++17 main.cpp -o tracker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1E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 i="0">
                <a:solidFill>
                  <a:srgbClr val="4EC9B0"/>
                </a:solidFill>
                <a:latin typeface="Calibri"/>
              </a:rPr>
              <a:t>MODULE RECAP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58368"/>
            <a:ext cx="107899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F2F2F2"/>
                </a:solidFill>
                <a:latin typeface="Consolas"/>
              </a:rPr>
              <a:t>Key Takeaways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987552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public inheritance models an is-a relationship between classes.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protected gives derived classes direct access while blocking outside code.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virtual plus override let a derived class safely replace inherited behavior.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Dynamic binding means the actual object's version runs, decided at runtime.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= 0 makes a function pure virtual, and one pure virtual function makes a class abstract.</a:t>
            </a:r>
          </a:p>
          <a:p>
            <a:pPr marL="279400" indent="-279400">
              <a:spcAft>
                <a:spcPts val="1600"/>
              </a:spcAft>
              <a:buSzPct val="100000"/>
              <a:buChar char="✓"/>
            </a:pPr>
            <a:r>
              <a:rPr sz="1800" b="0" i="0">
                <a:solidFill>
                  <a:srgbClr val="F2F2F2"/>
                </a:solidFill>
                <a:latin typeface="Calibri"/>
              </a:rPr>
              <a:t>Abstract classes can't be instantiated — they only exist to be inherited from.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577840"/>
            <a:ext cx="11064240" cy="777240"/>
          </a:xfrm>
          <a:prstGeom prst="rect">
            <a:avLst/>
          </a:prstGeom>
          <a:solidFill>
            <a:srgbClr val="2A2A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r>
              <a:rPr sz="1200" b="1" i="0">
                <a:solidFill>
                  <a:srgbClr val="F0A500"/>
                </a:solidFill>
                <a:latin typeface="Calibri"/>
              </a:rPr>
              <a:t>NEXT UP   </a:t>
            </a:r>
            <a:r>
              <a:rPr sz="1400" b="0" i="0">
                <a:solidFill>
                  <a:srgbClr val="F2F2F2"/>
                </a:solidFill>
                <a:latin typeface="Calibri"/>
              </a:rPr>
              <a:t>Module 9 — Pointers &amp; Dynamic Memory: working directly with memory addresses.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528816"/>
            <a:ext cx="640080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8A8AA3"/>
                </a:solidFill>
                <a:latin typeface="Calibri"/>
              </a:rPr>
              <a:t>C++ FUNDAMENTALS  ·  MODULE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38560" y="6528816"/>
            <a:ext cx="548640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 i="0">
                <a:solidFill>
                  <a:srgbClr val="8A8AA3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