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1E2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4EC9B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9692640" y="-1463040"/>
            <a:ext cx="4114800" cy="4114800"/>
          </a:xfrm>
          <a:prstGeom prst="ellipse">
            <a:avLst/>
          </a:prstGeom>
          <a:solidFill>
            <a:srgbClr val="2A2A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0607040" y="4389120"/>
            <a:ext cx="2743200" cy="2743200"/>
          </a:xfrm>
          <a:prstGeom prst="ellipse">
            <a:avLst/>
          </a:prstGeom>
          <a:solidFill>
            <a:srgbClr val="2A2A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22960" y="1417320"/>
            <a:ext cx="9601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1" i="0">
                <a:solidFill>
                  <a:srgbClr val="4EC9B0"/>
                </a:solidFill>
                <a:latin typeface="Calibri"/>
              </a:rPr>
              <a:t>C++ FUNDAMENTALS  ·  STUDENT GRADE &amp; COURSE TRACKER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874519"/>
            <a:ext cx="96012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800" b="1" i="0">
                <a:solidFill>
                  <a:srgbClr val="F0A500"/>
                </a:solidFill>
                <a:latin typeface="Consolas"/>
              </a:rPr>
              <a:t>MODULE 4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2377440"/>
            <a:ext cx="1024128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r>
              <a:rPr sz="4600" b="1" i="0">
                <a:solidFill>
                  <a:srgbClr val="F2F2F2"/>
                </a:solidFill>
                <a:latin typeface="Consolas"/>
              </a:rPr>
              <a:t>Functions: Organizing Your Code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3977639"/>
            <a:ext cx="914400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800" b="0" i="0">
                <a:solidFill>
                  <a:srgbClr val="C7C7DA"/>
                </a:solidFill>
                <a:latin typeface="Calibri"/>
              </a:rPr>
              <a:t>Breaking one big job into small, testable pieces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822960" y="6035040"/>
            <a:ext cx="2743200" cy="0"/>
          </a:xfrm>
          <a:prstGeom prst="line">
            <a:avLst/>
          </a:prstGeom>
          <a:ln w="25400">
            <a:solidFill>
              <a:srgbClr val="4EC9B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822960" y="6172200"/>
            <a:ext cx="7315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0" i="0">
                <a:solidFill>
                  <a:srgbClr val="8A8AA3"/>
                </a:solidFill>
                <a:latin typeface="Calibri"/>
              </a:rPr>
              <a:t>Community College C++ Programming — Intro Sequence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1E2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4EC9B0"/>
                </a:solidFill>
                <a:latin typeface="Calibri"/>
              </a:rPr>
              <a:t>IN THIS MODULE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58368"/>
            <a:ext cx="107899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F2F2F2"/>
                </a:solidFill>
                <a:latin typeface="Consolas"/>
              </a:rPr>
              <a:t>What We'll Cover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48640" y="1737360"/>
            <a:ext cx="295421" cy="295421"/>
          </a:xfrm>
          <a:prstGeom prst="roundRect">
            <a:avLst/>
          </a:prstGeom>
          <a:solidFill>
            <a:srgbClr val="4EC9B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153" b="1" i="0">
                <a:solidFill>
                  <a:srgbClr val="1E1E2E"/>
                </a:solidFill>
                <a:latin typeface="Consolas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43000" y="1789820"/>
            <a:ext cx="10241280" cy="41147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0" i="0">
                <a:solidFill>
                  <a:srgbClr val="F2F2F2"/>
                </a:solidFill>
                <a:latin typeface="Calibri"/>
              </a:rPr>
              <a:t>Why functions? The DRY principle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1143000" y="2148839"/>
            <a:ext cx="9601200" cy="0"/>
          </a:xfrm>
          <a:prstGeom prst="line">
            <a:avLst/>
          </a:prstGeom>
          <a:ln w="12700">
            <a:solidFill>
              <a:srgbClr val="2A2A3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ounded Rectangle 6"/>
          <p:cNvSpPr/>
          <p:nvPr/>
        </p:nvSpPr>
        <p:spPr>
          <a:xfrm>
            <a:off x="548640" y="2240279"/>
            <a:ext cx="295421" cy="295421"/>
          </a:xfrm>
          <a:prstGeom prst="roundRect">
            <a:avLst/>
          </a:prstGeom>
          <a:solidFill>
            <a:srgbClr val="F0A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153" b="1" i="0">
                <a:solidFill>
                  <a:srgbClr val="1E1E2E"/>
                </a:solidFill>
                <a:latin typeface="Consolas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3000" y="2292740"/>
            <a:ext cx="10241280" cy="41147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0" i="0">
                <a:solidFill>
                  <a:srgbClr val="F2F2F2"/>
                </a:solidFill>
                <a:latin typeface="Calibri"/>
              </a:rPr>
              <a:t>Anatomy of a function: return type, name, parameters, body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143000" y="2651759"/>
            <a:ext cx="9601200" cy="0"/>
          </a:xfrm>
          <a:prstGeom prst="line">
            <a:avLst/>
          </a:prstGeom>
          <a:ln w="12700">
            <a:solidFill>
              <a:srgbClr val="2A2A3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ounded Rectangle 9"/>
          <p:cNvSpPr/>
          <p:nvPr/>
        </p:nvSpPr>
        <p:spPr>
          <a:xfrm>
            <a:off x="548640" y="2743199"/>
            <a:ext cx="295421" cy="295421"/>
          </a:xfrm>
          <a:prstGeom prst="roundRect">
            <a:avLst/>
          </a:prstGeom>
          <a:solidFill>
            <a:srgbClr val="4EC9B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153" b="1" i="0">
                <a:solidFill>
                  <a:srgbClr val="1E1E2E"/>
                </a:solidFill>
                <a:latin typeface="Consolas"/>
              </a:rPr>
              <a:t>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43000" y="2795660"/>
            <a:ext cx="10241280" cy="41147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0" i="0">
                <a:solidFill>
                  <a:srgbClr val="F2F2F2"/>
                </a:solidFill>
                <a:latin typeface="Calibri"/>
              </a:rPr>
              <a:t>Declaring vs. defining — function prototypes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1143000" y="3154679"/>
            <a:ext cx="9601200" cy="0"/>
          </a:xfrm>
          <a:prstGeom prst="line">
            <a:avLst/>
          </a:prstGeom>
          <a:ln w="12700">
            <a:solidFill>
              <a:srgbClr val="2A2A3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ounded Rectangle 12"/>
          <p:cNvSpPr/>
          <p:nvPr/>
        </p:nvSpPr>
        <p:spPr>
          <a:xfrm>
            <a:off x="548640" y="3246119"/>
            <a:ext cx="295421" cy="295421"/>
          </a:xfrm>
          <a:prstGeom prst="roundRect">
            <a:avLst/>
          </a:prstGeom>
          <a:solidFill>
            <a:srgbClr val="F0A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153" b="1" i="0">
                <a:solidFill>
                  <a:srgbClr val="1E1E2E"/>
                </a:solidFill>
                <a:latin typeface="Consolas"/>
              </a:rPr>
              <a:t>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43000" y="3298580"/>
            <a:ext cx="10241280" cy="41147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0" i="0">
                <a:solidFill>
                  <a:srgbClr val="F2F2F2"/>
                </a:solidFill>
                <a:latin typeface="Calibri"/>
              </a:rPr>
              <a:t>Pass by value vs. pass by reference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1143000" y="3657599"/>
            <a:ext cx="9601200" cy="0"/>
          </a:xfrm>
          <a:prstGeom prst="line">
            <a:avLst/>
          </a:prstGeom>
          <a:ln w="12700">
            <a:solidFill>
              <a:srgbClr val="2A2A3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ounded Rectangle 15"/>
          <p:cNvSpPr/>
          <p:nvPr/>
        </p:nvSpPr>
        <p:spPr>
          <a:xfrm>
            <a:off x="548640" y="3749039"/>
            <a:ext cx="295421" cy="295421"/>
          </a:xfrm>
          <a:prstGeom prst="roundRect">
            <a:avLst/>
          </a:prstGeom>
          <a:solidFill>
            <a:srgbClr val="4EC9B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153" b="1" i="0">
                <a:solidFill>
                  <a:srgbClr val="1E1E2E"/>
                </a:solidFill>
                <a:latin typeface="Consolas"/>
              </a:rPr>
              <a:t>5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43000" y="3801500"/>
            <a:ext cx="10241280" cy="41147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0" i="0">
                <a:solidFill>
                  <a:srgbClr val="F2F2F2"/>
                </a:solidFill>
                <a:latin typeface="Calibri"/>
              </a:rPr>
              <a:t>Return values and void functions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143000" y="4160520"/>
            <a:ext cx="9601200" cy="0"/>
          </a:xfrm>
          <a:prstGeom prst="line">
            <a:avLst/>
          </a:prstGeom>
          <a:ln w="12700">
            <a:solidFill>
              <a:srgbClr val="2A2A3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Rounded Rectangle 18"/>
          <p:cNvSpPr/>
          <p:nvPr/>
        </p:nvSpPr>
        <p:spPr>
          <a:xfrm>
            <a:off x="548640" y="4251959"/>
            <a:ext cx="295421" cy="295421"/>
          </a:xfrm>
          <a:prstGeom prst="roundRect">
            <a:avLst/>
          </a:prstGeom>
          <a:solidFill>
            <a:srgbClr val="F0A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153" b="1" i="0">
                <a:solidFill>
                  <a:srgbClr val="1E1E2E"/>
                </a:solidFill>
                <a:latin typeface="Consolas"/>
              </a:rPr>
              <a:t>6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143000" y="4304420"/>
            <a:ext cx="10241280" cy="41147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0" i="0">
                <a:solidFill>
                  <a:srgbClr val="F2F2F2"/>
                </a:solidFill>
                <a:latin typeface="Calibri"/>
              </a:rPr>
              <a:t>Function overloading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1143000" y="4663440"/>
            <a:ext cx="9601200" cy="0"/>
          </a:xfrm>
          <a:prstGeom prst="line">
            <a:avLst/>
          </a:prstGeom>
          <a:ln w="12700">
            <a:solidFill>
              <a:srgbClr val="2A2A3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Rounded Rectangle 21"/>
          <p:cNvSpPr/>
          <p:nvPr/>
        </p:nvSpPr>
        <p:spPr>
          <a:xfrm>
            <a:off x="548640" y="4754879"/>
            <a:ext cx="295421" cy="295421"/>
          </a:xfrm>
          <a:prstGeom prst="roundRect">
            <a:avLst/>
          </a:prstGeom>
          <a:solidFill>
            <a:srgbClr val="4EC9B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153" b="1" i="0">
                <a:solidFill>
                  <a:srgbClr val="1E1E2E"/>
                </a:solidFill>
                <a:latin typeface="Consolas"/>
              </a:rPr>
              <a:t>7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143000" y="4807340"/>
            <a:ext cx="10241280" cy="41147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0" i="0">
                <a:solidFill>
                  <a:srgbClr val="F2F2F2"/>
                </a:solidFill>
                <a:latin typeface="Calibri"/>
              </a:rPr>
              <a:t>Inline functions: a hint to skip the call</a:t>
            </a:r>
          </a:p>
        </p:txBody>
      </p:sp>
      <p:cxnSp>
        <p:nvCxnSpPr>
          <p:cNvPr id="24" name="Connector 23"/>
          <p:cNvCxnSpPr/>
          <p:nvPr/>
        </p:nvCxnSpPr>
        <p:spPr>
          <a:xfrm>
            <a:off x="1143000" y="5166359"/>
            <a:ext cx="9601200" cy="0"/>
          </a:xfrm>
          <a:prstGeom prst="line">
            <a:avLst/>
          </a:prstGeom>
          <a:ln w="12700">
            <a:solidFill>
              <a:srgbClr val="2A2A3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Rounded Rectangle 24"/>
          <p:cNvSpPr/>
          <p:nvPr/>
        </p:nvSpPr>
        <p:spPr>
          <a:xfrm>
            <a:off x="548640" y="5257799"/>
            <a:ext cx="295421" cy="295421"/>
          </a:xfrm>
          <a:prstGeom prst="roundRect">
            <a:avLst/>
          </a:prstGeom>
          <a:solidFill>
            <a:srgbClr val="F0A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153" b="1" i="0">
                <a:solidFill>
                  <a:srgbClr val="1E1E2E"/>
                </a:solidFill>
                <a:latin typeface="Consolas"/>
              </a:rPr>
              <a:t>8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143000" y="5310260"/>
            <a:ext cx="10241280" cy="41147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0" i="0">
                <a:solidFill>
                  <a:srgbClr val="F2F2F2"/>
                </a:solidFill>
                <a:latin typeface="Calibri"/>
              </a:rPr>
              <a:t>Default parameters</a:t>
            </a:r>
          </a:p>
        </p:txBody>
      </p:sp>
      <p:cxnSp>
        <p:nvCxnSpPr>
          <p:cNvPr id="27" name="Connector 26"/>
          <p:cNvCxnSpPr/>
          <p:nvPr/>
        </p:nvCxnSpPr>
        <p:spPr>
          <a:xfrm>
            <a:off x="1143000" y="5669279"/>
            <a:ext cx="9601200" cy="0"/>
          </a:xfrm>
          <a:prstGeom prst="line">
            <a:avLst/>
          </a:prstGeom>
          <a:ln w="12700">
            <a:solidFill>
              <a:srgbClr val="2A2A3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Rounded Rectangle 27"/>
          <p:cNvSpPr/>
          <p:nvPr/>
        </p:nvSpPr>
        <p:spPr>
          <a:xfrm>
            <a:off x="548640" y="5760719"/>
            <a:ext cx="295421" cy="295421"/>
          </a:xfrm>
          <a:prstGeom prst="roundRect">
            <a:avLst/>
          </a:prstGeom>
          <a:solidFill>
            <a:srgbClr val="4EC9B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153" b="1" i="0">
                <a:solidFill>
                  <a:srgbClr val="1E1E2E"/>
                </a:solidFill>
                <a:latin typeface="Consolas"/>
              </a:rPr>
              <a:t>9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143000" y="5813180"/>
            <a:ext cx="10241280" cy="41147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0" i="0">
                <a:solidFill>
                  <a:srgbClr val="F2F2F2"/>
                </a:solidFill>
                <a:latin typeface="Calibri"/>
              </a:rPr>
              <a:t>Variable scope: local vs. global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8A8AA3"/>
                </a:solidFill>
                <a:latin typeface="Calibri"/>
              </a:rPr>
              <a:t>C++ FUNDAMENTALS  ·  MODULE 4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8A8AA3"/>
                </a:solidFill>
                <a:latin typeface="Calibri"/>
              </a:rPr>
              <a:t>02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1109960" y="384048"/>
            <a:ext cx="685800" cy="365760"/>
          </a:xfrm>
          <a:prstGeom prst="rect">
            <a:avLst/>
          </a:prstGeom>
          <a:solidFill>
            <a:srgbClr val="F7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00" b="1" i="0">
                <a:solidFill>
                  <a:srgbClr val="0E7C7B"/>
                </a:solidFill>
                <a:latin typeface="Consolas"/>
              </a:rPr>
              <a:t>M4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0E7C7B"/>
                </a:solidFill>
                <a:latin typeface="Calibri"/>
              </a:rPr>
              <a:t>WHY FUNCTIONS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58368"/>
            <a:ext cx="107899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1E1E2E"/>
                </a:solidFill>
                <a:latin typeface="Consolas"/>
              </a:rPr>
              <a:t>Stop Repeating Yourself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691640"/>
            <a:ext cx="6583680" cy="4480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DRY: Don't Repeat Yourself — write logic once, call it wherever you need it.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Module 3's program crammed averaging AND grading into one big main().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Functions split a big job into small, named pieces that each do one thing.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main() shrinks down to a short summary of what the program does.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Fix a bug in one function and every caller instantly benefits.</a:t>
            </a:r>
          </a:p>
        </p:txBody>
      </p:sp>
      <p:sp>
        <p:nvSpPr>
          <p:cNvPr id="6" name="Rectangle 5"/>
          <p:cNvSpPr/>
          <p:nvPr/>
        </p:nvSpPr>
        <p:spPr>
          <a:xfrm>
            <a:off x="7452360" y="1691640"/>
            <a:ext cx="3977639" cy="2926080"/>
          </a:xfrm>
          <a:prstGeom prst="rect">
            <a:avLst/>
          </a:prstGeom>
          <a:solidFill>
            <a:srgbClr val="1E1E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26679" y="1874519"/>
            <a:ext cx="34747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F0A500"/>
                </a:solidFill>
                <a:latin typeface="Calibri"/>
              </a:rPr>
              <a:t>Mental Model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26679" y="2240280"/>
            <a:ext cx="3474720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spcAft>
                <a:spcPts val="1000"/>
              </a:spcAft>
            </a:pPr>
            <a:r>
              <a:rPr sz="1400" b="0" i="0">
                <a:solidFill>
                  <a:srgbClr val="F2F2F2"/>
                </a:solidFill>
                <a:latin typeface="Calibri"/>
              </a:rPr>
              <a:t>A function is a mini-program with its own name — call it, it does its job, and hands back a result (or nothing).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9CA3AF"/>
                </a:solidFill>
                <a:latin typeface="Calibri"/>
              </a:rPr>
              <a:t>C++ FUNDAMENTALS  ·  MODULE 4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9CA3AF"/>
                </a:solidFill>
                <a:latin typeface="Calibri"/>
              </a:rPr>
              <a:t>03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1109960" y="384048"/>
            <a:ext cx="685800" cy="365760"/>
          </a:xfrm>
          <a:prstGeom prst="rect">
            <a:avLst/>
          </a:prstGeom>
          <a:solidFill>
            <a:srgbClr val="F7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00" b="1" i="0">
                <a:solidFill>
                  <a:srgbClr val="0E7C7B"/>
                </a:solidFill>
                <a:latin typeface="Consolas"/>
              </a:rPr>
              <a:t>M4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0E7C7B"/>
                </a:solidFill>
                <a:latin typeface="Calibri"/>
              </a:rPr>
              <a:t>THE BUILDING BLOCK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58368"/>
            <a:ext cx="107899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1E1E2E"/>
                </a:solidFill>
                <a:latin typeface="Consolas"/>
              </a:rPr>
              <a:t>Anatomy of a Function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645920"/>
            <a:ext cx="6858000" cy="2553919"/>
          </a:xfrm>
          <a:prstGeom prst="rect">
            <a:avLst/>
          </a:prstGeom>
          <a:solidFill>
            <a:srgbClr val="1E1E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645920"/>
            <a:ext cx="6858000" cy="292608"/>
          </a:xfrm>
          <a:prstGeom prst="rect">
            <a:avLst/>
          </a:prstGeom>
          <a:solidFill>
            <a:srgbClr val="2D2D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713232" y="1737360"/>
            <a:ext cx="109728" cy="109728"/>
          </a:xfrm>
          <a:prstGeom prst="ellipse">
            <a:avLst/>
          </a:prstGeom>
          <a:solidFill>
            <a:srgbClr val="FF5F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932688" y="1737360"/>
            <a:ext cx="109728" cy="109728"/>
          </a:xfrm>
          <a:prstGeom prst="ellipse">
            <a:avLst/>
          </a:prstGeom>
          <a:solidFill>
            <a:srgbClr val="FFBD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152144" y="1737360"/>
            <a:ext cx="109728" cy="109728"/>
          </a:xfrm>
          <a:prstGeom prst="ellipse">
            <a:avLst/>
          </a:prstGeom>
          <a:solidFill>
            <a:srgbClr val="27C9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371600" y="1645920"/>
            <a:ext cx="576072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100" b="0" i="0">
                <a:solidFill>
                  <a:srgbClr val="9B9BA3"/>
                </a:solidFill>
                <a:latin typeface="Consolas"/>
              </a:rPr>
              <a:t>main.cpp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59" y="2029968"/>
            <a:ext cx="6309360" cy="2307031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ts val="1860"/>
              </a:lnSpc>
            </a:pPr>
            <a:r>
              <a:rPr sz="1400" b="0" i="0">
                <a:solidFill>
                  <a:srgbClr val="569CD6"/>
                </a:solidFill>
                <a:latin typeface="Consolas"/>
              </a:rPr>
              <a:t>double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CDCAA"/>
                </a:solidFill>
                <a:latin typeface="Consolas"/>
              </a:rPr>
              <a:t>square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(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double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x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)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{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return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x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*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x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}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569CD6"/>
                </a:solidFill>
                <a:latin typeface="Consolas"/>
              </a:rPr>
              <a:t>int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CDCAA"/>
                </a:solidFill>
                <a:latin typeface="Consolas"/>
              </a:rPr>
              <a:t>main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()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{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double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result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=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CDCAA"/>
                </a:solidFill>
                <a:latin typeface="Consolas"/>
              </a:rPr>
              <a:t>square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(</a:t>
            </a:r>
            <a:r>
              <a:rPr sz="1400" b="0" i="0">
                <a:solidFill>
                  <a:srgbClr val="B5CEA8"/>
                </a:solidFill>
                <a:latin typeface="Consolas"/>
              </a:rPr>
              <a:t>5.0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);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cout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result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endl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return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B5CEA8"/>
                </a:solidFill>
                <a:latin typeface="Consolas"/>
              </a:rPr>
              <a:t>0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}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35240" y="1645920"/>
            <a:ext cx="3977639" cy="4206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double is the RETURN TYPE — the kind of value the function hands back.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square is the FUNCTION NAME you use to call it later.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(double x) is the PARAMETER LIST — inputs the function needs.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{ ... } is the BODY; return x * x; sends a value back and exits.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4382719"/>
            <a:ext cx="6858000" cy="65836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tIns="73152" bIns="73152" wrap="square"/>
          <a:lstStyle/>
          <a:p>
            <a:pPr algn="ctr"/>
            <a:r>
              <a:rPr sz="1000" b="1" i="0">
                <a:solidFill>
                  <a:srgbClr val="0E7C7B"/>
                </a:solidFill>
                <a:latin typeface="Calibri"/>
              </a:rPr>
              <a:t>OUTPUT</a:t>
            </a:r>
          </a:p>
          <a:p>
            <a:r>
              <a:rPr sz="1200" b="0" i="0">
                <a:solidFill>
                  <a:srgbClr val="1E1E2E"/>
                </a:solidFill>
                <a:latin typeface="Consolas"/>
              </a:rPr>
              <a:t>25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9CA3AF"/>
                </a:solidFill>
                <a:latin typeface="Calibri"/>
              </a:rPr>
              <a:t>C++ FUNDAMENTALS  ·  MODULE 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9CA3AF"/>
                </a:solidFill>
                <a:latin typeface="Calibri"/>
              </a:rPr>
              <a:t>04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1109960" y="384048"/>
            <a:ext cx="685800" cy="365760"/>
          </a:xfrm>
          <a:prstGeom prst="rect">
            <a:avLst/>
          </a:prstGeom>
          <a:solidFill>
            <a:srgbClr val="F7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00" b="1" i="0">
                <a:solidFill>
                  <a:srgbClr val="0E7C7B"/>
                </a:solidFill>
                <a:latin typeface="Consolas"/>
              </a:rPr>
              <a:t>M4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0E7C7B"/>
                </a:solidFill>
                <a:latin typeface="Calibri"/>
              </a:rPr>
              <a:t>ORDER MATTERS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58368"/>
            <a:ext cx="107899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1E1E2E"/>
                </a:solidFill>
                <a:latin typeface="Consolas"/>
              </a:rPr>
              <a:t>Declaring vs. Defining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691640"/>
            <a:ext cx="6583680" cy="4480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C++ reads top to bottom — a function must be known before main() calls it.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Option 1: define the whole function above main(), body and all.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Option 2: declare it above main() with a prototype, define it below.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A prototype is just the signature ending in a semicolon, no body.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Prototypes keep main() near the top of the file, easy to find.</a:t>
            </a:r>
          </a:p>
        </p:txBody>
      </p:sp>
      <p:sp>
        <p:nvSpPr>
          <p:cNvPr id="6" name="Rectangle 5"/>
          <p:cNvSpPr/>
          <p:nvPr/>
        </p:nvSpPr>
        <p:spPr>
          <a:xfrm>
            <a:off x="7452360" y="1691640"/>
            <a:ext cx="3977639" cy="2926080"/>
          </a:xfrm>
          <a:prstGeom prst="rect">
            <a:avLst/>
          </a:prstGeom>
          <a:solidFill>
            <a:srgbClr val="1E1E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26679" y="1874519"/>
            <a:ext cx="34747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F0A500"/>
                </a:solidFill>
                <a:latin typeface="Calibri"/>
              </a:rPr>
              <a:t>Function Prototype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26679" y="2240280"/>
            <a:ext cx="3474720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spcAft>
                <a:spcPts val="1000"/>
              </a:spcAft>
            </a:pPr>
            <a:r>
              <a:rPr sz="1400" b="0" i="0">
                <a:solidFill>
                  <a:srgbClr val="F2F2F2"/>
                </a:solidFill>
                <a:latin typeface="Calibri"/>
              </a:rPr>
              <a:t>double square(double x);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9CA3AF"/>
                </a:solidFill>
                <a:latin typeface="Calibri"/>
              </a:rPr>
              <a:t>C++ FUNDAMENTALS  ·  MODULE 4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9CA3AF"/>
                </a:solidFill>
                <a:latin typeface="Calibri"/>
              </a:rPr>
              <a:t>05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1109960" y="384048"/>
            <a:ext cx="685800" cy="365760"/>
          </a:xfrm>
          <a:prstGeom prst="rect">
            <a:avLst/>
          </a:prstGeom>
          <a:solidFill>
            <a:srgbClr val="F7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00" b="1" i="0">
                <a:solidFill>
                  <a:srgbClr val="0E7C7B"/>
                </a:solidFill>
                <a:latin typeface="Consolas"/>
              </a:rPr>
              <a:t>M4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0E7C7B"/>
                </a:solidFill>
                <a:latin typeface="Calibri"/>
              </a:rPr>
              <a:t>PARAMETERS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58368"/>
            <a:ext cx="107899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1E1E2E"/>
                </a:solidFill>
                <a:latin typeface="Consolas"/>
              </a:rPr>
              <a:t>Pass by Value vs. by Reference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645920"/>
            <a:ext cx="6858000" cy="3005632"/>
          </a:xfrm>
          <a:prstGeom prst="rect">
            <a:avLst/>
          </a:prstGeom>
          <a:solidFill>
            <a:srgbClr val="1E1E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645920"/>
            <a:ext cx="6858000" cy="292608"/>
          </a:xfrm>
          <a:prstGeom prst="rect">
            <a:avLst/>
          </a:prstGeom>
          <a:solidFill>
            <a:srgbClr val="2D2D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713232" y="1737360"/>
            <a:ext cx="109728" cy="109728"/>
          </a:xfrm>
          <a:prstGeom prst="ellipse">
            <a:avLst/>
          </a:prstGeom>
          <a:solidFill>
            <a:srgbClr val="FF5F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932688" y="1737360"/>
            <a:ext cx="109728" cy="109728"/>
          </a:xfrm>
          <a:prstGeom prst="ellipse">
            <a:avLst/>
          </a:prstGeom>
          <a:solidFill>
            <a:srgbClr val="FFBD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152144" y="1737360"/>
            <a:ext cx="109728" cy="109728"/>
          </a:xfrm>
          <a:prstGeom prst="ellipse">
            <a:avLst/>
          </a:prstGeom>
          <a:solidFill>
            <a:srgbClr val="27C9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371600" y="1645920"/>
            <a:ext cx="576072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100" b="0" i="0">
                <a:solidFill>
                  <a:srgbClr val="9B9BA3"/>
                </a:solidFill>
                <a:latin typeface="Consolas"/>
              </a:rPr>
              <a:t>main.cpp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59" y="2029968"/>
            <a:ext cx="6309360" cy="2758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ts val="1860"/>
              </a:lnSpc>
            </a:pPr>
            <a:r>
              <a:rPr sz="1400" b="0" i="0">
                <a:solidFill>
                  <a:srgbClr val="569CD6"/>
                </a:solidFill>
                <a:latin typeface="Consolas"/>
              </a:rPr>
              <a:t>void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CDCAA"/>
                </a:solidFill>
                <a:latin typeface="Consolas"/>
              </a:rPr>
              <a:t>doubleIt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(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int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n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)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{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n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=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n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*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B5CEA8"/>
                </a:solidFill>
                <a:latin typeface="Consolas"/>
              </a:rPr>
              <a:t>2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}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569CD6"/>
                </a:solidFill>
                <a:latin typeface="Consolas"/>
              </a:rPr>
              <a:t>void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CDCAA"/>
                </a:solidFill>
                <a:latin typeface="Consolas"/>
              </a:rPr>
              <a:t>addBonus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(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double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&amp;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score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)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{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score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+=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B5CEA8"/>
                </a:solidFill>
                <a:latin typeface="Consolas"/>
              </a:rPr>
              <a:t>5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}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569CD6"/>
                </a:solidFill>
                <a:latin typeface="Consolas"/>
              </a:rPr>
              <a:t>int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CDCAA"/>
                </a:solidFill>
                <a:latin typeface="Consolas"/>
              </a:rPr>
              <a:t>main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()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{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int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x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=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B5CEA8"/>
                </a:solidFill>
                <a:latin typeface="Consolas"/>
              </a:rPr>
              <a:t>10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double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grade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=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B5CEA8"/>
                </a:solidFill>
                <a:latin typeface="Consolas"/>
              </a:rPr>
              <a:t>82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DCDCAA"/>
                </a:solidFill>
                <a:latin typeface="Consolas"/>
              </a:rPr>
              <a:t>doubleIt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(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x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);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DCDCAA"/>
                </a:solidFill>
                <a:latin typeface="Consolas"/>
              </a:rPr>
              <a:t>addBonus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(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grade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);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cout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x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CE9178"/>
                </a:solidFill>
                <a:latin typeface="Consolas"/>
              </a:rPr>
              <a:t>" "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grade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return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B5CEA8"/>
                </a:solidFill>
                <a:latin typeface="Consolas"/>
              </a:rPr>
              <a:t>0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}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35240" y="1645920"/>
            <a:ext cx="3977639" cy="4206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doubleIt(int n) takes n BY VALUE — n is a private copy, so x stays 10.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addBonus(double &amp;score) takes score BY REFERENCE — the &amp; aliases grade.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Changes to a reference parameter change the caller's variable directly.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Default to value for read-only inputs; use reference to modify or avoid copies.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4834432"/>
            <a:ext cx="6858000" cy="65836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tIns="73152" bIns="73152" wrap="square"/>
          <a:lstStyle/>
          <a:p>
            <a:pPr algn="ctr"/>
            <a:r>
              <a:rPr sz="1000" b="1" i="0">
                <a:solidFill>
                  <a:srgbClr val="0E7C7B"/>
                </a:solidFill>
                <a:latin typeface="Calibri"/>
              </a:rPr>
              <a:t>OUTPUT</a:t>
            </a:r>
          </a:p>
          <a:p>
            <a:r>
              <a:rPr sz="1200" b="0" i="0">
                <a:solidFill>
                  <a:srgbClr val="1E1E2E"/>
                </a:solidFill>
                <a:latin typeface="Consolas"/>
              </a:rPr>
              <a:t>10 87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9CA3AF"/>
                </a:solidFill>
                <a:latin typeface="Calibri"/>
              </a:rPr>
              <a:t>C++ FUNDAMENTALS  ·  MODULE 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9CA3AF"/>
                </a:solidFill>
                <a:latin typeface="Calibri"/>
              </a:rPr>
              <a:t>06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1109960" y="384048"/>
            <a:ext cx="685800" cy="365760"/>
          </a:xfrm>
          <a:prstGeom prst="rect">
            <a:avLst/>
          </a:prstGeom>
          <a:solidFill>
            <a:srgbClr val="F7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00" b="1" i="0">
                <a:solidFill>
                  <a:srgbClr val="0E7C7B"/>
                </a:solidFill>
                <a:latin typeface="Consolas"/>
              </a:rPr>
              <a:t>M4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0E7C7B"/>
                </a:solidFill>
                <a:latin typeface="Calibri"/>
              </a:rPr>
              <a:t>SENDING A RESULT BACK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58368"/>
            <a:ext cx="107899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1E1E2E"/>
                </a:solidFill>
                <a:latin typeface="Consolas"/>
              </a:rPr>
              <a:t>Return Values and void Functions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691640"/>
            <a:ext cx="6583680" cy="4480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return value; sends a value back to the caller and ends the function now.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Code written after a return statement in that path never runs.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Every possible path through the function must reach a return statement.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void means no return value — use it for actions like printing, not results.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A void function can still write return; alone to exit early.</a:t>
            </a:r>
          </a:p>
        </p:txBody>
      </p:sp>
      <p:sp>
        <p:nvSpPr>
          <p:cNvPr id="6" name="Rectangle 5"/>
          <p:cNvSpPr/>
          <p:nvPr/>
        </p:nvSpPr>
        <p:spPr>
          <a:xfrm>
            <a:off x="7452360" y="1691640"/>
            <a:ext cx="3977639" cy="2926080"/>
          </a:xfrm>
          <a:prstGeom prst="rect">
            <a:avLst/>
          </a:prstGeom>
          <a:solidFill>
            <a:srgbClr val="1E1E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26679" y="1874519"/>
            <a:ext cx="34747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F0A500"/>
                </a:solidFill>
                <a:latin typeface="Calibri"/>
              </a:rPr>
              <a:t>Watch Out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26679" y="2240280"/>
            <a:ext cx="3474720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spcAft>
                <a:spcPts val="1000"/>
              </a:spcAft>
            </a:pPr>
            <a:r>
              <a:rPr sz="1400" b="0" i="0">
                <a:solidFill>
                  <a:srgbClr val="F2F2F2"/>
                </a:solidFill>
                <a:latin typeface="Calibri"/>
              </a:rPr>
              <a:t>A function can only return ONE value. If you need more than one result back, switch to void with reference parameters instead.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9CA3AF"/>
                </a:solidFill>
                <a:latin typeface="Calibri"/>
              </a:rPr>
              <a:t>C++ FUNDAMENTALS  ·  MODULE 4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9CA3AF"/>
                </a:solidFill>
                <a:latin typeface="Calibri"/>
              </a:rPr>
              <a:t>07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1109960" y="384048"/>
            <a:ext cx="685800" cy="365760"/>
          </a:xfrm>
          <a:prstGeom prst="rect">
            <a:avLst/>
          </a:prstGeom>
          <a:solidFill>
            <a:srgbClr val="F7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00" b="1" i="0">
                <a:solidFill>
                  <a:srgbClr val="0E7C7B"/>
                </a:solidFill>
                <a:latin typeface="Consolas"/>
              </a:rPr>
              <a:t>M4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0E7C7B"/>
                </a:solidFill>
                <a:latin typeface="Calibri"/>
              </a:rPr>
              <a:t>SAME NAME, DIFFERENT JOB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58368"/>
            <a:ext cx="107899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1E1E2E"/>
                </a:solidFill>
                <a:latin typeface="Consolas"/>
              </a:rPr>
              <a:t>Function Overloading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645920"/>
            <a:ext cx="6858000" cy="3005632"/>
          </a:xfrm>
          <a:prstGeom prst="rect">
            <a:avLst/>
          </a:prstGeom>
          <a:solidFill>
            <a:srgbClr val="1E1E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645920"/>
            <a:ext cx="6858000" cy="292608"/>
          </a:xfrm>
          <a:prstGeom prst="rect">
            <a:avLst/>
          </a:prstGeom>
          <a:solidFill>
            <a:srgbClr val="2D2D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713232" y="1737360"/>
            <a:ext cx="109728" cy="109728"/>
          </a:xfrm>
          <a:prstGeom prst="ellipse">
            <a:avLst/>
          </a:prstGeom>
          <a:solidFill>
            <a:srgbClr val="FF5F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932688" y="1737360"/>
            <a:ext cx="109728" cy="109728"/>
          </a:xfrm>
          <a:prstGeom prst="ellipse">
            <a:avLst/>
          </a:prstGeom>
          <a:solidFill>
            <a:srgbClr val="FFBD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152144" y="1737360"/>
            <a:ext cx="109728" cy="109728"/>
          </a:xfrm>
          <a:prstGeom prst="ellipse">
            <a:avLst/>
          </a:prstGeom>
          <a:solidFill>
            <a:srgbClr val="27C9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371600" y="1645920"/>
            <a:ext cx="576072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100" b="0" i="0">
                <a:solidFill>
                  <a:srgbClr val="9B9BA3"/>
                </a:solidFill>
                <a:latin typeface="Consolas"/>
              </a:rPr>
              <a:t>main.cpp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59" y="2029968"/>
            <a:ext cx="6309360" cy="2758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ts val="1860"/>
              </a:lnSpc>
            </a:pPr>
            <a:r>
              <a:rPr sz="1400" b="0" i="0">
                <a:solidFill>
                  <a:srgbClr val="569CD6"/>
                </a:solidFill>
                <a:latin typeface="Consolas"/>
              </a:rPr>
              <a:t>double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CDCAA"/>
                </a:solidFill>
                <a:latin typeface="Consolas"/>
              </a:rPr>
              <a:t>calculateAverage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(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double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grades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[],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int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size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)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{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double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total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=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B5CEA8"/>
                </a:solidFill>
                <a:latin typeface="Consolas"/>
              </a:rPr>
              <a:t>0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for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(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int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i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=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B5CEA8"/>
                </a:solidFill>
                <a:latin typeface="Consolas"/>
              </a:rPr>
              <a:t>0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i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size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i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++)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   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total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+=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grades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[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i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];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return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total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/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size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}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569CD6"/>
                </a:solidFill>
                <a:latin typeface="Consolas"/>
              </a:rPr>
              <a:t>double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CDCAA"/>
                </a:solidFill>
                <a:latin typeface="Consolas"/>
              </a:rPr>
              <a:t>calculateAverage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(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double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a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,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double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b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)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{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return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(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a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+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b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)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/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B5CEA8"/>
                </a:solidFill>
                <a:latin typeface="Consolas"/>
              </a:rPr>
              <a:t>2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}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35240" y="1645920"/>
            <a:ext cx="3977639" cy="4206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Two functions can share a name if their PARAMETER LISTS differ.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The compiler picks the right version based on the arguments you pass.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The signature is the name plus parameter list — return type doesn't count.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Module 5 adds a third overload that takes a vector of grades.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9CA3AF"/>
                </a:solidFill>
                <a:latin typeface="Calibri"/>
              </a:rPr>
              <a:t>C++ FUNDAMENTALS  ·  MODULE 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9CA3AF"/>
                </a:solidFill>
                <a:latin typeface="Calibri"/>
              </a:rPr>
              <a:t>08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1109960" y="384048"/>
            <a:ext cx="685800" cy="365760"/>
          </a:xfrm>
          <a:prstGeom prst="rect">
            <a:avLst/>
          </a:prstGeom>
          <a:solidFill>
            <a:srgbClr val="F7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00" b="1" i="0">
                <a:solidFill>
                  <a:srgbClr val="0E7C7B"/>
                </a:solidFill>
                <a:latin typeface="Consolas"/>
              </a:rPr>
              <a:t>M4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0E7C7B"/>
                </a:solidFill>
                <a:latin typeface="Calibri"/>
              </a:rPr>
              <a:t>UNDER THE HOOD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58368"/>
            <a:ext cx="107899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1E1E2E"/>
                </a:solidFill>
                <a:latin typeface="Consolas"/>
              </a:rPr>
              <a:t>Inline Functions: Skip the Jump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645920"/>
            <a:ext cx="6858000" cy="2779775"/>
          </a:xfrm>
          <a:prstGeom prst="rect">
            <a:avLst/>
          </a:prstGeom>
          <a:solidFill>
            <a:srgbClr val="1E1E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645920"/>
            <a:ext cx="6858000" cy="292608"/>
          </a:xfrm>
          <a:prstGeom prst="rect">
            <a:avLst/>
          </a:prstGeom>
          <a:solidFill>
            <a:srgbClr val="2D2D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713232" y="1737360"/>
            <a:ext cx="109728" cy="109728"/>
          </a:xfrm>
          <a:prstGeom prst="ellipse">
            <a:avLst/>
          </a:prstGeom>
          <a:solidFill>
            <a:srgbClr val="FF5F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932688" y="1737360"/>
            <a:ext cx="109728" cy="109728"/>
          </a:xfrm>
          <a:prstGeom prst="ellipse">
            <a:avLst/>
          </a:prstGeom>
          <a:solidFill>
            <a:srgbClr val="FFBD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152144" y="1737360"/>
            <a:ext cx="109728" cy="109728"/>
          </a:xfrm>
          <a:prstGeom prst="ellipse">
            <a:avLst/>
          </a:prstGeom>
          <a:solidFill>
            <a:srgbClr val="27C9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371600" y="1645920"/>
            <a:ext cx="576072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100" b="0" i="0">
                <a:solidFill>
                  <a:srgbClr val="9B9BA3"/>
                </a:solidFill>
                <a:latin typeface="Consolas"/>
              </a:rPr>
              <a:t>main.cpp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59" y="2029968"/>
            <a:ext cx="6309360" cy="253288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ts val="1860"/>
              </a:lnSpc>
            </a:pPr>
            <a:r>
              <a:rPr sz="1400" b="0" i="0">
                <a:solidFill>
                  <a:srgbClr val="569CD6"/>
                </a:solidFill>
                <a:latin typeface="Consolas"/>
              </a:rPr>
              <a:t>inline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double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CDCAA"/>
                </a:solidFill>
                <a:latin typeface="Consolas"/>
              </a:rPr>
              <a:t>square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(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double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x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)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{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return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x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*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x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}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569CD6"/>
                </a:solidFill>
                <a:latin typeface="Consolas"/>
              </a:rPr>
              <a:t>int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CDCAA"/>
                </a:solidFill>
                <a:latin typeface="Consolas"/>
              </a:rPr>
              <a:t>main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()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{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double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a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=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CDCAA"/>
                </a:solidFill>
                <a:latin typeface="Consolas"/>
              </a:rPr>
              <a:t>square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(</a:t>
            </a:r>
            <a:r>
              <a:rPr sz="1400" b="0" i="0">
                <a:solidFill>
                  <a:srgbClr val="B5CEA8"/>
                </a:solidFill>
                <a:latin typeface="Consolas"/>
              </a:rPr>
              <a:t>4.0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);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double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b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=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CDCAA"/>
                </a:solidFill>
                <a:latin typeface="Consolas"/>
              </a:rPr>
              <a:t>square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(</a:t>
            </a:r>
            <a:r>
              <a:rPr sz="1400" b="0" i="0">
                <a:solidFill>
                  <a:srgbClr val="B5CEA8"/>
                </a:solidFill>
                <a:latin typeface="Consolas"/>
              </a:rPr>
              <a:t>9.0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);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cout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a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CE9178"/>
                </a:solidFill>
                <a:latin typeface="Consolas"/>
              </a:rPr>
              <a:t>" "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b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return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B5CEA8"/>
                </a:solidFill>
                <a:latin typeface="Consolas"/>
              </a:rPr>
              <a:t>0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}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35240" y="1645920"/>
            <a:ext cx="3977639" cy="4206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Every function call has a little overhead — the CPU jumps there and back.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inline hints the compiler to paste square's code directly at each call site.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No jump for a tiny, frequently-called function — just inserted math instead.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Modern compilers often inline small functions automatically, keyword or not.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4608576"/>
            <a:ext cx="6858000" cy="65836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tIns="73152" bIns="73152" wrap="square"/>
          <a:lstStyle/>
          <a:p>
            <a:pPr algn="ctr"/>
            <a:r>
              <a:rPr sz="1000" b="1" i="0">
                <a:solidFill>
                  <a:srgbClr val="0E7C7B"/>
                </a:solidFill>
                <a:latin typeface="Calibri"/>
              </a:rPr>
              <a:t>OUTPUT</a:t>
            </a:r>
          </a:p>
          <a:p>
            <a:r>
              <a:rPr sz="1200" b="0" i="0">
                <a:solidFill>
                  <a:srgbClr val="1E1E2E"/>
                </a:solidFill>
                <a:latin typeface="Consolas"/>
              </a:rPr>
              <a:t>16 81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9CA3AF"/>
                </a:solidFill>
                <a:latin typeface="Calibri"/>
              </a:rPr>
              <a:t>C++ FUNDAMENTALS  ·  MODULE 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9CA3AF"/>
                </a:solidFill>
                <a:latin typeface="Calibri"/>
              </a:rPr>
              <a:t>09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1109960" y="384048"/>
            <a:ext cx="685800" cy="365760"/>
          </a:xfrm>
          <a:prstGeom prst="rect">
            <a:avLst/>
          </a:prstGeom>
          <a:solidFill>
            <a:srgbClr val="F7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00" b="1" i="0">
                <a:solidFill>
                  <a:srgbClr val="0E7C7B"/>
                </a:solidFill>
                <a:latin typeface="Consolas"/>
              </a:rPr>
              <a:t>M4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0E7C7B"/>
                </a:solidFill>
                <a:latin typeface="Calibri"/>
              </a:rPr>
              <a:t>OPTIONAL INPUTS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58368"/>
            <a:ext cx="107899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1E1E2E"/>
                </a:solidFill>
                <a:latin typeface="Consolas"/>
              </a:rPr>
              <a:t>Default Parameters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645920"/>
            <a:ext cx="6858000" cy="3231489"/>
          </a:xfrm>
          <a:prstGeom prst="rect">
            <a:avLst/>
          </a:prstGeom>
          <a:solidFill>
            <a:srgbClr val="1E1E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645920"/>
            <a:ext cx="6858000" cy="292608"/>
          </a:xfrm>
          <a:prstGeom prst="rect">
            <a:avLst/>
          </a:prstGeom>
          <a:solidFill>
            <a:srgbClr val="2D2D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713232" y="1737360"/>
            <a:ext cx="109728" cy="109728"/>
          </a:xfrm>
          <a:prstGeom prst="ellipse">
            <a:avLst/>
          </a:prstGeom>
          <a:solidFill>
            <a:srgbClr val="FF5F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932688" y="1737360"/>
            <a:ext cx="109728" cy="109728"/>
          </a:xfrm>
          <a:prstGeom prst="ellipse">
            <a:avLst/>
          </a:prstGeom>
          <a:solidFill>
            <a:srgbClr val="FFBD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152144" y="1737360"/>
            <a:ext cx="109728" cy="109728"/>
          </a:xfrm>
          <a:prstGeom prst="ellipse">
            <a:avLst/>
          </a:prstGeom>
          <a:solidFill>
            <a:srgbClr val="27C9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371600" y="1645920"/>
            <a:ext cx="576072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100" b="0" i="0">
                <a:solidFill>
                  <a:srgbClr val="9B9BA3"/>
                </a:solidFill>
                <a:latin typeface="Consolas"/>
              </a:rPr>
              <a:t>main.cpp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59" y="2029968"/>
            <a:ext cx="6309360" cy="2984601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ts val="1860"/>
              </a:lnSpc>
            </a:pPr>
            <a:r>
              <a:rPr sz="1400" b="0" i="0">
                <a:solidFill>
                  <a:srgbClr val="569CD6"/>
                </a:solidFill>
                <a:latin typeface="Consolas"/>
              </a:rPr>
              <a:t>char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CDCAA"/>
                </a:solidFill>
                <a:latin typeface="Consolas"/>
              </a:rPr>
              <a:t>getLetterGrade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(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double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average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,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double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curve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=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B5CEA8"/>
                </a:solidFill>
                <a:latin typeface="Consolas"/>
              </a:rPr>
              <a:t>0.0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)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{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double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adj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=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average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+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curve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if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(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adj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&gt;=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B5CEA8"/>
                </a:solidFill>
                <a:latin typeface="Consolas"/>
              </a:rPr>
              <a:t>90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)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return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CE9178"/>
                </a:solidFill>
                <a:latin typeface="Consolas"/>
              </a:rPr>
              <a:t>'A'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return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CE9178"/>
                </a:solidFill>
                <a:latin typeface="Consolas"/>
              </a:rPr>
              <a:t>'B'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}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569CD6"/>
                </a:solidFill>
                <a:latin typeface="Consolas"/>
              </a:rPr>
              <a:t>int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CDCAA"/>
                </a:solidFill>
                <a:latin typeface="Consolas"/>
              </a:rPr>
              <a:t>main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()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{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DCDCAA"/>
                </a:solidFill>
                <a:latin typeface="Consolas"/>
              </a:rPr>
              <a:t>getLetterGrade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(</a:t>
            </a:r>
            <a:r>
              <a:rPr sz="1400" b="0" i="0">
                <a:solidFill>
                  <a:srgbClr val="B5CEA8"/>
                </a:solidFill>
                <a:latin typeface="Consolas"/>
              </a:rPr>
              <a:t>75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);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DCDCAA"/>
                </a:solidFill>
                <a:latin typeface="Consolas"/>
              </a:rPr>
              <a:t>getLetterGrade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(</a:t>
            </a:r>
            <a:r>
              <a:rPr sz="1400" b="0" i="0">
                <a:solidFill>
                  <a:srgbClr val="B5CEA8"/>
                </a:solidFill>
                <a:latin typeface="Consolas"/>
              </a:rPr>
              <a:t>75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,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B5CEA8"/>
                </a:solidFill>
                <a:latin typeface="Consolas"/>
              </a:rPr>
              <a:t>5.0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);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return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B5CEA8"/>
                </a:solidFill>
                <a:latin typeface="Consolas"/>
              </a:rPr>
              <a:t>0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}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35240" y="1645920"/>
            <a:ext cx="3977639" cy="4206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curve = 0.0 is the DEFAULT — used only when the caller omits it.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getLetterGrade(75) runs with curve automatically set to 0.0.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getLetterGrade(75, 5.0) overrides the default with a 5-point curve.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Default parameters must come after any required parameters in the list.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9CA3AF"/>
                </a:solidFill>
                <a:latin typeface="Calibri"/>
              </a:rPr>
              <a:t>C++ FUNDAMENTALS  ·  MODULE 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9CA3AF"/>
                </a:solidFill>
                <a:latin typeface="Calibri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1109960" y="384048"/>
            <a:ext cx="685800" cy="365760"/>
          </a:xfrm>
          <a:prstGeom prst="rect">
            <a:avLst/>
          </a:prstGeom>
          <a:solidFill>
            <a:srgbClr val="F7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00" b="1" i="0">
                <a:solidFill>
                  <a:srgbClr val="0E7C7B"/>
                </a:solidFill>
                <a:latin typeface="Consolas"/>
              </a:rPr>
              <a:t>M4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0E7C7B"/>
                </a:solidFill>
                <a:latin typeface="Calibri"/>
              </a:rPr>
              <a:t>WHERE VARIABLES LIVE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58368"/>
            <a:ext cx="107899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1E1E2E"/>
                </a:solidFill>
                <a:latin typeface="Consolas"/>
              </a:rPr>
              <a:t>Variable Scope: Local vs. Global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691640"/>
            <a:ext cx="6583680" cy="4480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Local variables live inside the function (or block) where they're declared.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Two different functions can each safely use a variable named total.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Global variables are declared outside every function — visible everywhere.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Globals make bugs harder to trace since any function could change them.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Prefer locals: pass data in as parameters, hand results back with return.</a:t>
            </a:r>
          </a:p>
        </p:txBody>
      </p:sp>
      <p:sp>
        <p:nvSpPr>
          <p:cNvPr id="6" name="Rectangle 5"/>
          <p:cNvSpPr/>
          <p:nvPr/>
        </p:nvSpPr>
        <p:spPr>
          <a:xfrm>
            <a:off x="7452360" y="1691640"/>
            <a:ext cx="3977639" cy="2926080"/>
          </a:xfrm>
          <a:prstGeom prst="rect">
            <a:avLst/>
          </a:prstGeom>
          <a:solidFill>
            <a:srgbClr val="1E1E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26679" y="1874519"/>
            <a:ext cx="34747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F0A500"/>
                </a:solidFill>
                <a:latin typeface="Calibri"/>
              </a:rPr>
              <a:t>Rule of Thumb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26679" y="2240280"/>
            <a:ext cx="3474720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spcAft>
                <a:spcPts val="1000"/>
              </a:spcAft>
            </a:pPr>
            <a:r>
              <a:rPr sz="1400" b="0" i="0">
                <a:solidFill>
                  <a:srgbClr val="F2F2F2"/>
                </a:solidFill>
                <a:latin typeface="Calibri"/>
              </a:rPr>
              <a:t>If a function needs data, pass it in as a parameter. Reach for a global only when truly necessary.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9CA3AF"/>
                </a:solidFill>
                <a:latin typeface="Calibri"/>
              </a:rPr>
              <a:t>C++ FUNDAMENTALS  ·  MODULE 4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9CA3AF"/>
                </a:solidFill>
                <a:latin typeface="Calibri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1109960" y="384048"/>
            <a:ext cx="685800" cy="365760"/>
          </a:xfrm>
          <a:prstGeom prst="rect">
            <a:avLst/>
          </a:prstGeom>
          <a:solidFill>
            <a:srgbClr val="F7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00" b="1" i="0">
                <a:solidFill>
                  <a:srgbClr val="0E7C7B"/>
                </a:solidFill>
                <a:latin typeface="Consolas"/>
              </a:rPr>
              <a:t>M4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365760"/>
            <a:ext cx="2834640" cy="365760"/>
          </a:xfrm>
          <a:prstGeom prst="roundRect">
            <a:avLst/>
          </a:prstGeom>
          <a:solidFill>
            <a:srgbClr val="F0A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rIns="0" tIns="0" bIns="0"/>
          <a:lstStyle/>
          <a:p>
            <a:pPr algn="ctr"/>
            <a:r>
              <a:rPr sz="1300" b="1" i="0">
                <a:solidFill>
                  <a:srgbClr val="1E1E2E"/>
                </a:solidFill>
                <a:latin typeface="Calibri"/>
              </a:rPr>
              <a:t>PROJECT BUILD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868680"/>
            <a:ext cx="107899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1E1E2E"/>
                </a:solidFill>
                <a:latin typeface="Consolas"/>
              </a:rPr>
              <a:t>Project Build: Refactoring main() Into Functions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783080"/>
            <a:ext cx="6858000" cy="3583533"/>
          </a:xfrm>
          <a:prstGeom prst="rect">
            <a:avLst/>
          </a:prstGeom>
          <a:solidFill>
            <a:srgbClr val="1E1E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783080"/>
            <a:ext cx="6858000" cy="292608"/>
          </a:xfrm>
          <a:prstGeom prst="rect">
            <a:avLst/>
          </a:prstGeom>
          <a:solidFill>
            <a:srgbClr val="2D2D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713232" y="1874519"/>
            <a:ext cx="109728" cy="109728"/>
          </a:xfrm>
          <a:prstGeom prst="ellipse">
            <a:avLst/>
          </a:prstGeom>
          <a:solidFill>
            <a:srgbClr val="FF5F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932688" y="1874519"/>
            <a:ext cx="109728" cy="109728"/>
          </a:xfrm>
          <a:prstGeom prst="ellipse">
            <a:avLst/>
          </a:prstGeom>
          <a:solidFill>
            <a:srgbClr val="FFBD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152144" y="1874519"/>
            <a:ext cx="109728" cy="109728"/>
          </a:xfrm>
          <a:prstGeom prst="ellipse">
            <a:avLst/>
          </a:prstGeom>
          <a:solidFill>
            <a:srgbClr val="27C9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371600" y="1783080"/>
            <a:ext cx="576072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100" b="0" i="0">
                <a:solidFill>
                  <a:srgbClr val="9B9BA3"/>
                </a:solidFill>
                <a:latin typeface="Consolas"/>
              </a:rPr>
              <a:t>main.cpp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59" y="2167128"/>
            <a:ext cx="6309360" cy="333664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ts val="1360"/>
              </a:lnSpc>
            </a:pPr>
            <a:r>
              <a:rPr sz="900" b="0" i="0">
                <a:solidFill>
                  <a:srgbClr val="569CD6"/>
                </a:solidFill>
                <a:latin typeface="Consolas"/>
              </a:rPr>
              <a:t>double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CDCAA"/>
                </a:solidFill>
                <a:latin typeface="Consolas"/>
              </a:rPr>
              <a:t>calculateAverage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(</a:t>
            </a:r>
            <a:r>
              <a:rPr sz="900" b="0" i="0">
                <a:solidFill>
                  <a:srgbClr val="569CD6"/>
                </a:solidFill>
                <a:latin typeface="Consolas"/>
              </a:rPr>
              <a:t>double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grades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[],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569CD6"/>
                </a:solidFill>
                <a:latin typeface="Consolas"/>
              </a:rPr>
              <a:t>int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n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)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{</a:t>
            </a:r>
          </a:p>
          <a:p>
            <a:pPr>
              <a:lnSpc>
                <a:spcPts val="1360"/>
              </a:lnSpc>
            </a:pPr>
            <a:r>
              <a:rPr sz="9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900" b="0" i="0">
                <a:solidFill>
                  <a:srgbClr val="569CD6"/>
                </a:solidFill>
                <a:latin typeface="Consolas"/>
              </a:rPr>
              <a:t>double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sum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=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B5CEA8"/>
                </a:solidFill>
                <a:latin typeface="Consolas"/>
              </a:rPr>
              <a:t>0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360"/>
              </a:lnSpc>
            </a:pPr>
            <a:r>
              <a:rPr sz="9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900" b="0" i="0">
                <a:solidFill>
                  <a:srgbClr val="569CD6"/>
                </a:solidFill>
                <a:latin typeface="Consolas"/>
              </a:rPr>
              <a:t>for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(</a:t>
            </a:r>
            <a:r>
              <a:rPr sz="900" b="0" i="0">
                <a:solidFill>
                  <a:srgbClr val="569CD6"/>
                </a:solidFill>
                <a:latin typeface="Consolas"/>
              </a:rPr>
              <a:t>int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i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=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B5CEA8"/>
                </a:solidFill>
                <a:latin typeface="Consolas"/>
              </a:rPr>
              <a:t>0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;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i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&lt;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n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;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i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++)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sum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+=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grades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[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i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];</a:t>
            </a:r>
          </a:p>
          <a:p>
            <a:pPr>
              <a:lnSpc>
                <a:spcPts val="1360"/>
              </a:lnSpc>
            </a:pPr>
            <a:r>
              <a:rPr sz="9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900" b="0" i="0">
                <a:solidFill>
                  <a:srgbClr val="569CD6"/>
                </a:solidFill>
                <a:latin typeface="Consolas"/>
              </a:rPr>
              <a:t>return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sum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/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n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360"/>
              </a:lnSpc>
            </a:pPr>
            <a:r>
              <a:rPr sz="900" b="0" i="0">
                <a:solidFill>
                  <a:srgbClr val="D4D4D4"/>
                </a:solidFill>
                <a:latin typeface="Consolas"/>
              </a:rPr>
              <a:t>}</a:t>
            </a:r>
          </a:p>
          <a:p>
            <a:pPr>
              <a:lnSpc>
                <a:spcPts val="1360"/>
              </a:lnSpc>
            </a:pPr>
            <a:r>
              <a:rPr sz="900" b="0" i="0">
                <a:solidFill>
                  <a:srgbClr val="569CD6"/>
                </a:solidFill>
                <a:latin typeface="Consolas"/>
              </a:rPr>
              <a:t>char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CDCAA"/>
                </a:solidFill>
                <a:latin typeface="Consolas"/>
              </a:rPr>
              <a:t>getLetterGrade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(</a:t>
            </a:r>
            <a:r>
              <a:rPr sz="900" b="0" i="0">
                <a:solidFill>
                  <a:srgbClr val="569CD6"/>
                </a:solidFill>
                <a:latin typeface="Consolas"/>
              </a:rPr>
              <a:t>double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avg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)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{</a:t>
            </a:r>
          </a:p>
          <a:p>
            <a:pPr>
              <a:lnSpc>
                <a:spcPts val="1360"/>
              </a:lnSpc>
            </a:pPr>
            <a:r>
              <a:rPr sz="9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900" b="0" i="0">
                <a:solidFill>
                  <a:srgbClr val="569CD6"/>
                </a:solidFill>
                <a:latin typeface="Consolas"/>
              </a:rPr>
              <a:t>if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(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avg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&gt;=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B5CEA8"/>
                </a:solidFill>
                <a:latin typeface="Consolas"/>
              </a:rPr>
              <a:t>90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)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569CD6"/>
                </a:solidFill>
                <a:latin typeface="Consolas"/>
              </a:rPr>
              <a:t>return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CE9178"/>
                </a:solidFill>
                <a:latin typeface="Consolas"/>
              </a:rPr>
              <a:t>'A'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360"/>
              </a:lnSpc>
            </a:pPr>
            <a:r>
              <a:rPr sz="9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900" b="0" i="0">
                <a:solidFill>
                  <a:srgbClr val="569CD6"/>
                </a:solidFill>
                <a:latin typeface="Consolas"/>
              </a:rPr>
              <a:t>if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(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avg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&gt;=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B5CEA8"/>
                </a:solidFill>
                <a:latin typeface="Consolas"/>
              </a:rPr>
              <a:t>80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)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569CD6"/>
                </a:solidFill>
                <a:latin typeface="Consolas"/>
              </a:rPr>
              <a:t>return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CE9178"/>
                </a:solidFill>
                <a:latin typeface="Consolas"/>
              </a:rPr>
              <a:t>'B'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360"/>
              </a:lnSpc>
            </a:pPr>
            <a:r>
              <a:rPr sz="9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900" b="0" i="0">
                <a:solidFill>
                  <a:srgbClr val="569CD6"/>
                </a:solidFill>
                <a:latin typeface="Consolas"/>
              </a:rPr>
              <a:t>if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(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avg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&gt;=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B5CEA8"/>
                </a:solidFill>
                <a:latin typeface="Consolas"/>
              </a:rPr>
              <a:t>70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)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569CD6"/>
                </a:solidFill>
                <a:latin typeface="Consolas"/>
              </a:rPr>
              <a:t>return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CE9178"/>
                </a:solidFill>
                <a:latin typeface="Consolas"/>
              </a:rPr>
              <a:t>'C'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360"/>
              </a:lnSpc>
            </a:pPr>
            <a:r>
              <a:rPr sz="9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900" b="0" i="0">
                <a:solidFill>
                  <a:srgbClr val="569CD6"/>
                </a:solidFill>
                <a:latin typeface="Consolas"/>
              </a:rPr>
              <a:t>return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CE9178"/>
                </a:solidFill>
                <a:latin typeface="Consolas"/>
              </a:rPr>
              <a:t>'F'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360"/>
              </a:lnSpc>
            </a:pPr>
            <a:r>
              <a:rPr sz="900" b="0" i="0">
                <a:solidFill>
                  <a:srgbClr val="D4D4D4"/>
                </a:solidFill>
                <a:latin typeface="Consolas"/>
              </a:rPr>
              <a:t>}</a:t>
            </a:r>
          </a:p>
          <a:p>
            <a:pPr>
              <a:lnSpc>
                <a:spcPts val="1360"/>
              </a:lnSpc>
            </a:pPr>
            <a:r>
              <a:rPr sz="900" b="0" i="0">
                <a:solidFill>
                  <a:srgbClr val="569CD6"/>
                </a:solidFill>
                <a:latin typeface="Consolas"/>
              </a:rPr>
              <a:t>int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CDCAA"/>
                </a:solidFill>
                <a:latin typeface="Consolas"/>
              </a:rPr>
              <a:t>main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()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{</a:t>
            </a:r>
          </a:p>
          <a:p>
            <a:pPr>
              <a:lnSpc>
                <a:spcPts val="1360"/>
              </a:lnSpc>
            </a:pPr>
            <a:r>
              <a:rPr sz="9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900" b="0" i="0">
                <a:solidFill>
                  <a:srgbClr val="569CD6"/>
                </a:solidFill>
                <a:latin typeface="Consolas"/>
              </a:rPr>
              <a:t>double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grades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[</a:t>
            </a:r>
            <a:r>
              <a:rPr sz="900" b="0" i="0">
                <a:solidFill>
                  <a:srgbClr val="B5CEA8"/>
                </a:solidFill>
                <a:latin typeface="Consolas"/>
              </a:rPr>
              <a:t>3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]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=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{</a:t>
            </a:r>
            <a:r>
              <a:rPr sz="900" b="0" i="0">
                <a:solidFill>
                  <a:srgbClr val="B5CEA8"/>
                </a:solidFill>
                <a:latin typeface="Consolas"/>
              </a:rPr>
              <a:t>88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,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B5CEA8"/>
                </a:solidFill>
                <a:latin typeface="Consolas"/>
              </a:rPr>
              <a:t>92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,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B5CEA8"/>
                </a:solidFill>
                <a:latin typeface="Consolas"/>
              </a:rPr>
              <a:t>79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};</a:t>
            </a:r>
          </a:p>
          <a:p>
            <a:pPr>
              <a:lnSpc>
                <a:spcPts val="1360"/>
              </a:lnSpc>
            </a:pPr>
            <a:r>
              <a:rPr sz="9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900" b="0" i="0">
                <a:solidFill>
                  <a:srgbClr val="569CD6"/>
                </a:solidFill>
                <a:latin typeface="Consolas"/>
              </a:rPr>
              <a:t>double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avg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=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CDCAA"/>
                </a:solidFill>
                <a:latin typeface="Consolas"/>
              </a:rPr>
              <a:t>calculateAverage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(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grades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,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B5CEA8"/>
                </a:solidFill>
                <a:latin typeface="Consolas"/>
              </a:rPr>
              <a:t>3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);</a:t>
            </a:r>
          </a:p>
          <a:p>
            <a:pPr>
              <a:lnSpc>
                <a:spcPts val="1360"/>
              </a:lnSpc>
            </a:pPr>
            <a:r>
              <a:rPr sz="9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cout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avg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CE9178"/>
                </a:solidFill>
                <a:latin typeface="Consolas"/>
              </a:rPr>
              <a:t>" "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CDCAA"/>
                </a:solidFill>
                <a:latin typeface="Consolas"/>
              </a:rPr>
              <a:t>getLetterGrade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(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avg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);</a:t>
            </a:r>
          </a:p>
          <a:p>
            <a:pPr>
              <a:lnSpc>
                <a:spcPts val="1360"/>
              </a:lnSpc>
            </a:pPr>
            <a:r>
              <a:rPr sz="9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900" b="0" i="0">
                <a:solidFill>
                  <a:srgbClr val="569CD6"/>
                </a:solidFill>
                <a:latin typeface="Consolas"/>
              </a:rPr>
              <a:t>return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B5CEA8"/>
                </a:solidFill>
                <a:latin typeface="Consolas"/>
              </a:rPr>
              <a:t>0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360"/>
              </a:lnSpc>
            </a:pPr>
            <a:r>
              <a:rPr sz="900" b="0" i="0">
                <a:solidFill>
                  <a:srgbClr val="D4D4D4"/>
                </a:solidFill>
                <a:latin typeface="Consolas"/>
              </a:rPr>
              <a:t>}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35240" y="1783080"/>
            <a:ext cx="3977639" cy="411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Same math and grading logic from Module 3, now split into two named functions.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calculateAverage does the math; getLetterGrade makes the decision; main() just calls them.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Each function can now be tested or reused on its own, independent of the rest.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5549493"/>
            <a:ext cx="6858000" cy="65836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tIns="73152" bIns="73152" wrap="square"/>
          <a:lstStyle/>
          <a:p>
            <a:pPr algn="ctr"/>
            <a:r>
              <a:rPr sz="1000" b="1" i="0">
                <a:solidFill>
                  <a:srgbClr val="0E7C7B"/>
                </a:solidFill>
                <a:latin typeface="Calibri"/>
              </a:rPr>
              <a:t>OUTPUT</a:t>
            </a:r>
          </a:p>
          <a:p>
            <a:r>
              <a:rPr sz="1200" b="0" i="0">
                <a:solidFill>
                  <a:srgbClr val="1E1E2E"/>
                </a:solidFill>
                <a:latin typeface="Consolas"/>
              </a:rPr>
              <a:t>86.3333 B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9CA3AF"/>
                </a:solidFill>
                <a:latin typeface="Calibri"/>
              </a:rPr>
              <a:t>C++ FUNDAMENTALS  ·  MODULE 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9CA3AF"/>
                </a:solidFill>
                <a:latin typeface="Calibri"/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1E2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F0A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F0A500"/>
                </a:solidFill>
                <a:latin typeface="Calibri"/>
              </a:rPr>
              <a:t>IN-CLASS EXERCISE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77240"/>
            <a:ext cx="109728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F2F2F2"/>
                </a:solidFill>
                <a:latin typeface="Consolas"/>
              </a:rPr>
              <a:t>Add an isPassing() Function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828800"/>
            <a:ext cx="6766560" cy="411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254000" indent="-254000">
              <a:spcAft>
                <a:spcPts val="1200"/>
              </a:spcAft>
              <a:buSzPct val="100000"/>
              <a:buChar char="▸"/>
            </a:pPr>
            <a:r>
              <a:rPr sz="1800" b="0" i="0">
                <a:solidFill>
                  <a:srgbClr val="F2F2F2"/>
                </a:solidFill>
                <a:latin typeface="Calibri"/>
              </a:rPr>
              <a:t>Write bool isPassing(double average) that returns true or false.</a:t>
            </a:r>
          </a:p>
          <a:p>
            <a:pPr marL="254000" indent="-254000">
              <a:spcAft>
                <a:spcPts val="1200"/>
              </a:spcAft>
              <a:buSzPct val="100000"/>
              <a:buChar char="▸"/>
            </a:pPr>
            <a:r>
              <a:rPr sz="1800" b="0" i="0">
                <a:solidFill>
                  <a:srgbClr val="F2F2F2"/>
                </a:solidFill>
                <a:latin typeface="Calibri"/>
              </a:rPr>
              <a:t>Return true when average is 60 or higher, false otherwise.</a:t>
            </a:r>
          </a:p>
          <a:p>
            <a:pPr marL="254000" indent="-254000">
              <a:spcAft>
                <a:spcPts val="1200"/>
              </a:spcAft>
              <a:buSzPct val="100000"/>
              <a:buChar char="▸"/>
            </a:pPr>
            <a:r>
              <a:rPr sz="1800" b="0" i="0">
                <a:solidFill>
                  <a:srgbClr val="F2F2F2"/>
                </a:solidFill>
                <a:latin typeface="Calibri"/>
              </a:rPr>
              <a:t>Call isPassing() from main() right after computing the average.</a:t>
            </a:r>
          </a:p>
          <a:p>
            <a:pPr marL="254000" indent="-254000">
              <a:spcAft>
                <a:spcPts val="1200"/>
              </a:spcAft>
              <a:buSzPct val="100000"/>
              <a:buChar char="▸"/>
            </a:pPr>
            <a:r>
              <a:rPr sz="1800" b="0" i="0">
                <a:solidFill>
                  <a:srgbClr val="F2F2F2"/>
                </a:solidFill>
                <a:latin typeface="Calibri"/>
              </a:rPr>
              <a:t>Print "PASSING" or "NOT PASSING" next to the letter grade.</a:t>
            </a:r>
          </a:p>
        </p:txBody>
      </p:sp>
      <p:sp>
        <p:nvSpPr>
          <p:cNvPr id="6" name="Rectangle 5"/>
          <p:cNvSpPr/>
          <p:nvPr/>
        </p:nvSpPr>
        <p:spPr>
          <a:xfrm>
            <a:off x="7635240" y="1828800"/>
            <a:ext cx="3977639" cy="2743200"/>
          </a:xfrm>
          <a:prstGeom prst="rect">
            <a:avLst/>
          </a:prstGeom>
          <a:solidFill>
            <a:srgbClr val="2A2A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863840" y="2011680"/>
            <a:ext cx="356616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 i="0">
                <a:solidFill>
                  <a:srgbClr val="4EC9B0"/>
                </a:solidFill>
                <a:latin typeface="Calibri"/>
              </a:rPr>
              <a:t>HINTS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863840" y="2423160"/>
            <a:ext cx="3566160" cy="2286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177800" indent="-177800">
              <a:spcAft>
                <a:spcPts val="800"/>
              </a:spcAft>
              <a:buSzPct val="100000"/>
              <a:buChar char="•"/>
            </a:pPr>
            <a:r>
              <a:rPr sz="1350" b="0" i="0">
                <a:solidFill>
                  <a:srgbClr val="D8D8E8"/>
                </a:solidFill>
                <a:latin typeface="Calibri"/>
              </a:rPr>
              <a:t>bool means the function can only return true or false.</a:t>
            </a:r>
          </a:p>
          <a:p>
            <a:pPr marL="177800" indent="-177800">
              <a:spcAft>
                <a:spcPts val="800"/>
              </a:spcAft>
              <a:buSzPct val="100000"/>
              <a:buChar char="•"/>
            </a:pPr>
            <a:r>
              <a:rPr sz="1350" b="0" i="0">
                <a:solidFill>
                  <a:srgbClr val="D8D8E8"/>
                </a:solidFill>
                <a:latin typeface="Calibri"/>
              </a:rPr>
              <a:t>Reuse the &gt;= comparison operator from Modules 2 and 3.</a:t>
            </a:r>
          </a:p>
          <a:p>
            <a:pPr marL="177800" indent="-177800">
              <a:spcAft>
                <a:spcPts val="800"/>
              </a:spcAft>
              <a:buSzPct val="100000"/>
              <a:buChar char="•"/>
            </a:pPr>
            <a:r>
              <a:rPr sz="1350" b="0" i="0">
                <a:solidFill>
                  <a:srgbClr val="D8D8E8"/>
                </a:solidFill>
                <a:latin typeface="Calibri"/>
              </a:rPr>
              <a:t>Wrap the call in an if: if (isPassing(avg)) { ... } else { ... }</a:t>
            </a:r>
          </a:p>
          <a:p>
            <a:pPr marL="177800" indent="-177800">
              <a:spcAft>
                <a:spcPts val="800"/>
              </a:spcAft>
              <a:buSzPct val="100000"/>
              <a:buChar char="•"/>
            </a:pPr>
            <a:r>
              <a:rPr sz="1350" b="0" i="0">
                <a:solidFill>
                  <a:srgbClr val="D8D8E8"/>
                </a:solidFill>
                <a:latin typeface="Calibri"/>
              </a:rPr>
              <a:t>Compile with: g++ main.cpp -o tracker &amp;&amp; ./tracker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8A8AA3"/>
                </a:solidFill>
                <a:latin typeface="Calibri"/>
              </a:rPr>
              <a:t>C++ FUNDAMENTALS  ·  MODULE 4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8A8AA3"/>
                </a:solidFill>
                <a:latin typeface="Calibri"/>
              </a:rP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1E2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-1371600" y="-1371600"/>
            <a:ext cx="3657600" cy="3657600"/>
          </a:xfrm>
          <a:prstGeom prst="ellipse">
            <a:avLst/>
          </a:prstGeom>
          <a:solidFill>
            <a:srgbClr val="2A2A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4EC9B0"/>
                </a:solidFill>
                <a:latin typeface="Calibri"/>
              </a:rPr>
              <a:t>MODULE RECAP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58368"/>
            <a:ext cx="107899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F2F2F2"/>
                </a:solidFill>
                <a:latin typeface="Consolas"/>
              </a:rPr>
              <a:t>Key Takeaways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828800"/>
            <a:ext cx="9875520" cy="3474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279400" indent="-279400">
              <a:spcAft>
                <a:spcPts val="1600"/>
              </a:spcAft>
              <a:buSzPct val="100000"/>
              <a:buChar char="✓"/>
            </a:pPr>
            <a:r>
              <a:rPr sz="1800" b="0" i="0">
                <a:solidFill>
                  <a:srgbClr val="F2F2F2"/>
                </a:solidFill>
                <a:latin typeface="Calibri"/>
              </a:rPr>
              <a:t>A function has a return type, name, parameter list, and body.</a:t>
            </a:r>
          </a:p>
          <a:p>
            <a:pPr marL="279400" indent="-279400">
              <a:spcAft>
                <a:spcPts val="1600"/>
              </a:spcAft>
              <a:buSzPct val="100000"/>
              <a:buChar char="✓"/>
            </a:pPr>
            <a:r>
              <a:rPr sz="1800" b="0" i="0">
                <a:solidFill>
                  <a:srgbClr val="F2F2F2"/>
                </a:solidFill>
                <a:latin typeface="Calibri"/>
              </a:rPr>
              <a:t>Pass by value copies data in; pass by reference (&amp;) lets a function edit the caller's variable.</a:t>
            </a:r>
          </a:p>
          <a:p>
            <a:pPr marL="279400" indent="-279400">
              <a:spcAft>
                <a:spcPts val="1600"/>
              </a:spcAft>
              <a:buSzPct val="100000"/>
              <a:buChar char="✓"/>
            </a:pPr>
            <a:r>
              <a:rPr sz="1800" b="0" i="0">
                <a:solidFill>
                  <a:srgbClr val="F2F2F2"/>
                </a:solidFill>
                <a:latin typeface="Calibri"/>
              </a:rPr>
              <a:t>Every path through a value-returning function must reach a return statement.</a:t>
            </a:r>
          </a:p>
          <a:p>
            <a:pPr marL="279400" indent="-279400">
              <a:spcAft>
                <a:spcPts val="1600"/>
              </a:spcAft>
              <a:buSzPct val="100000"/>
              <a:buChar char="✓"/>
            </a:pPr>
            <a:r>
              <a:rPr sz="1800" b="0" i="0">
                <a:solidFill>
                  <a:srgbClr val="F2F2F2"/>
                </a:solidFill>
                <a:latin typeface="Calibri"/>
              </a:rPr>
              <a:t>Overloading lets multiple functions share a name with different parameter lists.</a:t>
            </a:r>
          </a:p>
          <a:p>
            <a:pPr marL="279400" indent="-279400">
              <a:spcAft>
                <a:spcPts val="1600"/>
              </a:spcAft>
              <a:buSzPct val="100000"/>
              <a:buChar char="✓"/>
            </a:pPr>
            <a:r>
              <a:rPr sz="1800" b="0" i="0">
                <a:solidFill>
                  <a:srgbClr val="F2F2F2"/>
                </a:solidFill>
                <a:latin typeface="Calibri"/>
              </a:rPr>
              <a:t>Default parameters make an argument optional; local variables beat globals.</a:t>
            </a:r>
          </a:p>
          <a:p>
            <a:pPr marL="279400" indent="-279400">
              <a:spcAft>
                <a:spcPts val="1600"/>
              </a:spcAft>
              <a:buSzPct val="100000"/>
              <a:buChar char="✓"/>
            </a:pPr>
            <a:r>
              <a:rPr sz="1800" b="0" i="0">
                <a:solidFill>
                  <a:srgbClr val="F2F2F2"/>
                </a:solidFill>
                <a:latin typeface="Calibri"/>
              </a:rPr>
              <a:t>We refactored the tracker into calculateAverage and getLetterGrade.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5577840"/>
            <a:ext cx="11064240" cy="777240"/>
          </a:xfrm>
          <a:prstGeom prst="rect">
            <a:avLst/>
          </a:prstGeom>
          <a:solidFill>
            <a:srgbClr val="2A2A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5577840"/>
            <a:ext cx="10515600" cy="7772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r>
              <a:rPr sz="1200" b="1" i="0">
                <a:solidFill>
                  <a:srgbClr val="F0A500"/>
                </a:solidFill>
                <a:latin typeface="Calibri"/>
              </a:rPr>
              <a:t>NEXT UP   </a:t>
            </a:r>
            <a:r>
              <a:rPr sz="1400" b="0" i="0">
                <a:solidFill>
                  <a:srgbClr val="F2F2F2"/>
                </a:solidFill>
                <a:latin typeface="Calibri"/>
              </a:rPr>
              <a:t>Module 5 — Arrays, Vectors &amp; Strings: storing many values at once.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8A8AA3"/>
                </a:solidFill>
                <a:latin typeface="Calibri"/>
              </a:rPr>
              <a:t>C++ FUNDAMENTALS  ·  MODULE 4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8A8AA3"/>
                </a:solidFill>
                <a:latin typeface="Calibri"/>
              </a:rPr>
              <a:t>14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