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692640" y="-1463040"/>
            <a:ext cx="4114800" cy="41148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07040" y="4389120"/>
            <a:ext cx="2743200" cy="27432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4EC9B0"/>
                </a:solidFill>
                <a:latin typeface="Calibri"/>
              </a:rPr>
              <a:t>C++ FUNDAMENTALS  ·  STUDENT GRADE &amp; COURSE TRACKER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0A500"/>
                </a:solidFill>
                <a:latin typeface="Consolas"/>
              </a:rPr>
              <a:t>MODULE 18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377440"/>
            <a:ext cx="1024128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4600" b="1" i="0">
                <a:solidFill>
                  <a:srgbClr val="F2F2F2"/>
                </a:solidFill>
                <a:latin typeface="Consolas"/>
              </a:rPr>
              <a:t>String Manipulation: Search, Modify &amp; Compare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977639"/>
            <a:ext cx="91440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 i="0">
                <a:solidFill>
                  <a:srgbClr val="C7C7DA"/>
                </a:solidFill>
                <a:latin typeface="Calibri"/>
              </a:rPr>
              <a:t>Beyond declaring text — searching, editing, and comparing it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822960" y="6035040"/>
            <a:ext cx="2743200" cy="0"/>
          </a:xfrm>
          <a:prstGeom prst="line">
            <a:avLst/>
          </a:prstGeom>
          <a:ln w="25400">
            <a:solidFill>
              <a:srgbClr val="4EC9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22960" y="617220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8A8AA3"/>
                </a:solidFill>
                <a:latin typeface="Calibri"/>
              </a:rPr>
              <a:t>Community College C++ Programming — Intro Sequence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IN THIS MODULE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What We'll Cover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73736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179558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Why string manipulation matters beyond the basics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143000" y="2211704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548640" y="230314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236136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Locating text inside a string with find()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143000" y="2777489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548640" y="2868929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292715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Extracting pieces of a string with substr()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143000" y="3343274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8640" y="3434714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349293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Checking string size with length(), size(), and empty()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143000" y="3909060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548640" y="400050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405872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Comparing strings the right way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43000" y="4474845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548640" y="456628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" y="462450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Inserting and erasing characters in place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143000" y="5040630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548640" y="513207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000" y="519029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Replacing and appending text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1143000" y="5606415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548640" y="569785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43000" y="575607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Validating a name field before you trust it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18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Beyond the Basics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Module 5 covered declaring, concatenating, and indexing a std::string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Real code also needs to search inside text, edit it, and compare it exactly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std::string bundles all of that as member functions you call with dot notation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This module covers finding, slicing, editing, and comparing strings for real work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WHY THIS MATTERS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Validating a name field, cleaning messy input, and building a simple search all come down to the operations in this module.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SEARCHING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Finding Text with find()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2328062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08117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"Ava Thompson"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4EC9B0"/>
                </a:solidFill>
                <a:latin typeface="Consolas"/>
              </a:rPr>
              <a:t>size_t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pos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find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("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Thompson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");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if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pos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!=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::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npos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"Found at 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pos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else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"Not found"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find() scans the string and returns the starting index of the first match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If the text isn't there, find() returns the special value string::npos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Always compare against npos — never against -1 or 0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Works for locating a single character or a whole substring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4156862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Found at 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SLICING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Slicing Strings with substr()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2328062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08117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"Ava Thompson"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4EC9B0"/>
                </a:solidFill>
                <a:latin typeface="Consolas"/>
              </a:rPr>
              <a:t>size_t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pos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find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('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');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first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substr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pos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last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substr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pos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+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first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last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substr(pos, len) returns len characters starting at pos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substr(pos) with no length grabs everything to the end of the string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find(' ') locates the space so substr knows where to split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pos + 1 skips past the space itself for the second half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4156862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Ava
Thompson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SIZE CHECKS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How Big Is This String?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length() and size() do the exact same thing — both return the character count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Either name works; length() just reads a little more naturally for text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empty() returns true when a string has zero characters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Use empty() to catch a blank name field before you try to process it further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QUICK CHECK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if (name.empty()) skips a blank name before it ever reaches the roster.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COMPARING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Comparing Strings Precisely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==, !=, &lt;, and &gt; compare strings character by character, just like numbers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"apple" &lt; "banana" is true — relational operators compare alphabetically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.compare() does the same job but returns an int instead of true or false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Use == for a simple yes/no match; use .compare() when you need the ordering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String comparison is case-sensitive — "Ava" and "ava" are not equal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COMPARE RETURN VALUES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a.compare(b) returns 0 if equal, negative if a comes first, positive if b comes first.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EDITING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Inserting and Erasing Characters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1876348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16294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"Ava Thompson"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insert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3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 Marie"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erase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3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6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insert(pos, text) inserts text starting at pos, shifting the rest right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erase(pos, count) removes count characters starting at pos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Both take a position, so find() often supplies exactly the pos you need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These modify the string directly — no need to reassign the result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3705148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Ava Marie Thompson
Ava Thompson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EDITING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Replacing and Appending Text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1876348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16294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msg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"I like cats."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msg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replace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7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4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"dogs"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msg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msg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append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Woof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!");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msg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replace(pos, count, text) swaps out count characters at pos for new text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append(text) tacks text onto the end — the same job += does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Both insert and replace grow or shrink the string automatically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No manual resizing or shifting — std::string handles it for you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3705148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I like dogs.
I like dogs.  Woof!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VALIDATION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Validating a Name Field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005632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758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bool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isValidName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if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empty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false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if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find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('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')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::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npos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false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true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isValidName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("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Ava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Thompson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");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isValidName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("");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empty() catches a blank name before it ever reaches the roster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find(' ') == npos catches a name missing a first or last part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Returning false early keeps the function readable — no nested if/else pile-up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A real validator could check more, but this already stops obviously bad input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4834432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10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M18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365760"/>
            <a:ext cx="2834640" cy="365760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rIns="0" tIns="0" bIns="0"/>
          <a:lstStyle/>
          <a:p>
            <a:pPr algn="ctr"/>
            <a:r>
              <a:rPr sz="1300" b="1" i="0">
                <a:solidFill>
                  <a:srgbClr val="1E1E2E"/>
                </a:solidFill>
                <a:latin typeface="Calibri"/>
              </a:rPr>
              <a:t>PROJECT BUILD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Project Build: Parsing a Roster Name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783080"/>
            <a:ext cx="6858000" cy="3338474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78308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874519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874519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874519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78308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167128"/>
            <a:ext cx="6309360" cy="309158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760"/>
              </a:lnSpc>
            </a:pPr>
            <a:r>
              <a:rPr sz="1300" b="0" i="0">
                <a:solidFill>
                  <a:srgbClr val="569CD6"/>
                </a:solidFill>
                <a:latin typeface="Consolas"/>
              </a:rPr>
              <a:t>void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CDCAA"/>
                </a:solidFill>
                <a:latin typeface="Consolas"/>
              </a:rPr>
              <a:t>parseName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300" b="0" i="0">
                <a:solidFill>
                  <a:srgbClr val="569CD6"/>
                </a:solidFill>
                <a:latin typeface="Consolas"/>
              </a:rPr>
              <a:t>const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&amp;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raw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3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&amp;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last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&amp;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first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300" b="0" i="0">
                <a:solidFill>
                  <a:srgbClr val="4EC9B0"/>
                </a:solidFill>
                <a:latin typeface="Consolas"/>
              </a:rPr>
              <a:t>size_t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comma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raw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300" b="0" i="0">
                <a:solidFill>
                  <a:srgbClr val="DCDCAA"/>
                </a:solidFill>
                <a:latin typeface="Consolas"/>
              </a:rPr>
              <a:t>find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(',');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last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raw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300" b="0" i="0">
                <a:solidFill>
                  <a:srgbClr val="DCDCAA"/>
                </a:solidFill>
                <a:latin typeface="Consolas"/>
              </a:rPr>
              <a:t>substr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3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comma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first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raw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300" b="0" i="0">
                <a:solidFill>
                  <a:srgbClr val="DCDCAA"/>
                </a:solidFill>
                <a:latin typeface="Consolas"/>
              </a:rPr>
              <a:t>substr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comma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+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B5CEA8"/>
                </a:solidFill>
                <a:latin typeface="Consolas"/>
              </a:rPr>
              <a:t>2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3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last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first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300" b="0" i="0">
                <a:solidFill>
                  <a:srgbClr val="DCDCAA"/>
                </a:solidFill>
                <a:latin typeface="Consolas"/>
              </a:rPr>
              <a:t>parseName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("</a:t>
            </a:r>
            <a:r>
              <a:rPr sz="1300" b="0" i="0">
                <a:solidFill>
                  <a:srgbClr val="4EC9B0"/>
                </a:solidFill>
                <a:latin typeface="Consolas"/>
              </a:rPr>
              <a:t>Thompson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4EC9B0"/>
                </a:solidFill>
                <a:latin typeface="Consolas"/>
              </a:rPr>
              <a:t>Ava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",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last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first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first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CE9178"/>
                </a:solidFill>
                <a:latin typeface="Consolas"/>
              </a:rPr>
              <a:t>" "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last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3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783080"/>
            <a:ext cx="3977639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Roster input often arrives as "Last, First" — this untangles it into two fields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find(',') locates the comma separating the two names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substr(0, comma) grabs the last name; substr(comma + 2) skips ", " for the first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Same find()/substr() pair from this module, now solving a real Student problem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304434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Ava Thompson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IN-CLASS EXERCISE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Exercise: Clean Up a Roster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676656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Write bool isValidName(string name) that rejects empty names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Also reject a name with no space in it — reuse find(' ') == npos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Write string trimLeading(string name) that erases one leading space if present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Test all three functions against "  Ava Thompson", "Thompson", and ""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Print a pass/fail message for each test case</a:t>
            </a:r>
          </a:p>
        </p:txBody>
      </p:sp>
      <p:sp>
        <p:nvSpPr>
          <p:cNvPr id="6" name="Rectangle 5"/>
          <p:cNvSpPr/>
          <p:nvPr/>
        </p:nvSpPr>
        <p:spPr>
          <a:xfrm>
            <a:off x="7635240" y="1828800"/>
            <a:ext cx="3977639" cy="274320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0" y="2011680"/>
            <a:ext cx="35661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4EC9B0"/>
                </a:solidFill>
                <a:latin typeface="Calibri"/>
              </a:rPr>
              <a:t>HINTS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0" y="2423160"/>
            <a:ext cx="356616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npos means "not found" — always check for it before trusting a find() result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erase(0, 1) removes just the first character of a string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name[0] == ' ' checks the first character before you decide to erase it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Compile with: g++ main.cpp -o main &amp;&amp; ./main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18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371600" y="-1371600"/>
            <a:ext cx="3657600" cy="36576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MODULE RECAP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Key Takeaways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9875520" cy="3474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find() locates a substring; always check the result against string::npos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substr(pos, len) pulls out a piece of a string starting at pos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length(), size(), and empty() answer basic questions about a string's contents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insert(), erase(), replace(), and append() edit a string in place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Relational operators and .compare() both compare text, character by character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These tools turn raw input into validated, usable data for the Student roster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5577840"/>
            <a:ext cx="11064240" cy="77724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5577840"/>
            <a:ext cx="1051560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200" b="1" i="0">
                <a:solidFill>
                  <a:srgbClr val="F0A500"/>
                </a:solidFill>
                <a:latin typeface="Calibri"/>
              </a:rPr>
              <a:t>NEXT UP   </a:t>
            </a:r>
            <a:r>
              <a:rPr sz="1400" b="0" i="0">
                <a:solidFill>
                  <a:srgbClr val="F2F2F2"/>
                </a:solidFill>
                <a:latin typeface="Calibri"/>
              </a:rPr>
              <a:t>Module 19 — Searching, Sorting, File I/O &amp; Final Assembly: putting the whole program together.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18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