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692640" y="-1463040"/>
            <a:ext cx="4114800" cy="41148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607040" y="4389120"/>
            <a:ext cx="2743200" cy="27432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1417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4EC9B0"/>
                </a:solidFill>
                <a:latin typeface="Calibri"/>
              </a:rPr>
              <a:t>C++ FUNDAMENTALS  ·  STUDENT GRADE &amp; COURSE TRACKER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874519"/>
            <a:ext cx="9601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0A500"/>
                </a:solidFill>
                <a:latin typeface="Consolas"/>
              </a:rPr>
              <a:t>MODULE 14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377440"/>
            <a:ext cx="1024128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4600" b="1" i="0">
                <a:solidFill>
                  <a:srgbClr val="F2F2F2"/>
                </a:solidFill>
                <a:latin typeface="Consolas"/>
              </a:rPr>
              <a:t>Stacks &amp; Queues: Specialized Data Structures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977639"/>
            <a:ext cx="91440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0" i="0">
                <a:solidFill>
                  <a:srgbClr val="C7C7DA"/>
                </a:solidFill>
                <a:latin typeface="Calibri"/>
              </a:rPr>
              <a:t>std::stack, std::queue, and knowing which order you need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822960" y="6035040"/>
            <a:ext cx="2743200" cy="0"/>
          </a:xfrm>
          <a:prstGeom prst="line">
            <a:avLst/>
          </a:prstGeom>
          <a:ln w="25400">
            <a:solidFill>
              <a:srgbClr val="4EC9B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22960" y="6172200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8A8AA3"/>
                </a:solidFill>
                <a:latin typeface="Calibri"/>
              </a:rPr>
              <a:t>Community College C++ Programming — Intro Sequence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4EC9B0"/>
                </a:solidFill>
                <a:latin typeface="Calibri"/>
              </a:rPr>
              <a:t>IN THIS MODULE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What We'll Cover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737360"/>
            <a:ext cx="379827" cy="379827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83" b="1" i="0">
                <a:solidFill>
                  <a:srgbClr val="1E1E2E"/>
                </a:solidFill>
                <a:latin typeface="Consolas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1819323"/>
            <a:ext cx="10241280" cy="55517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Why stacks and queues restrict access on purpose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143000" y="2292531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548640" y="2383971"/>
            <a:ext cx="379827" cy="379827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83" b="1" i="0">
                <a:solidFill>
                  <a:srgbClr val="1E1E2E"/>
                </a:solidFill>
                <a:latin typeface="Consolas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2465935"/>
            <a:ext cx="10241280" cy="55517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Stacks and the LIFO principle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143000" y="2939142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548640" y="3030582"/>
            <a:ext cx="379827" cy="379827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83" b="1" i="0">
                <a:solidFill>
                  <a:srgbClr val="1E1E2E"/>
                </a:solidFill>
                <a:latin typeface="Consolas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3000" y="3112546"/>
            <a:ext cx="10241280" cy="55517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Using std::stack: push, pop, top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143000" y="3585754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8640" y="3677194"/>
            <a:ext cx="379827" cy="379827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83" b="1" i="0">
                <a:solidFill>
                  <a:srgbClr val="1E1E2E"/>
                </a:solidFill>
                <a:latin typeface="Consolas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" y="3759158"/>
            <a:ext cx="10241280" cy="55517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Queues and the FIFO principle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143000" y="4232365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548640" y="4323805"/>
            <a:ext cx="379827" cy="379827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83" b="1" i="0">
                <a:solidFill>
                  <a:srgbClr val="1E1E2E"/>
                </a:solidFill>
                <a:latin typeface="Consolas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43000" y="4405769"/>
            <a:ext cx="10241280" cy="55517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Using std::queue: push, pop, front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43000" y="4878977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548640" y="4970417"/>
            <a:ext cx="379827" cy="379827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83" b="1" i="0">
                <a:solidFill>
                  <a:srgbClr val="1E1E2E"/>
                </a:solidFill>
                <a:latin typeface="Consolas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43000" y="5052380"/>
            <a:ext cx="10241280" cy="55517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Where stacks and queues show up in real programs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143000" y="5525588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548640" y="5617028"/>
            <a:ext cx="379827" cy="379827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83" b="1" i="0">
                <a:solidFill>
                  <a:srgbClr val="1E1E2E"/>
                </a:solidFill>
                <a:latin typeface="Consolas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43000" y="5698992"/>
            <a:ext cx="10241280" cy="55517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Choosing between vector, stack, and queue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14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FOUNDATIONS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Restricting Access On Purpose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A vector lets you read or change any element by index — powerful, but not always what you want.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Some real-world data naturally flows in a fixed order: a stack of trays, a checkout line.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C++'s STL gives you two container adaptors that enforce that order: stack and queue.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Limiting what you CAN do makes the container's behavior predictable and its intent obvious.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Container Adaptor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400" b="0" i="0">
                <a:solidFill>
                  <a:srgbClr val="F2F2F2"/>
                </a:solidFill>
                <a:latin typeface="Calibri"/>
              </a:rPr>
              <a:t>std::stack and std::queue aren't brand-new data structures — they're wrappers that restrict a container to a smaller, safer interface.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THE STACK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Stacks: Last In, First Out (LIFO)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Only the top element is visible — you can't reach into the middle of a stack.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Adding an element is called a push; removing the top element is called a pop.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Think of a stack of cafeteria trays: the last tray placed on top is the first one taken off.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Ctrl+Z undo history and a web browser's back button both behave like a stack.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Stack Operations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sz="1400" b="0" i="0">
                <a:solidFill>
                  <a:srgbClr val="F2F2F2"/>
                </a:solidFill>
                <a:latin typeface="Calibri"/>
              </a:rPr>
              <a:t>push(x) — add x to the top</a:t>
            </a:r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sz="1400" b="0" i="0">
                <a:solidFill>
                  <a:srgbClr val="F2F2F2"/>
                </a:solidFill>
                <a:latin typeface="Calibri"/>
              </a:rPr>
              <a:t>pop() — remove the top element</a:t>
            </a:r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sz="1400" b="0" i="0">
                <a:solidFill>
                  <a:srgbClr val="F2F2F2"/>
                </a:solidFill>
                <a:latin typeface="Calibri"/>
              </a:rPr>
              <a:t>top() — look at without removing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THE STACK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std::stack in Action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3427171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3180283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660"/>
              </a:lnSpc>
            </a:pPr>
            <a:r>
              <a:rPr sz="1200" b="0" i="0">
                <a:solidFill>
                  <a:srgbClr val="C586C0"/>
                </a:solidFill>
                <a:latin typeface="Consolas"/>
              </a:rPr>
              <a:t>#include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iostream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&gt;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C586C0"/>
                </a:solidFill>
                <a:latin typeface="Consolas"/>
              </a:rPr>
              <a:t>#include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1200" b="0" i="0">
                <a:solidFill>
                  <a:srgbClr val="4EC9B0"/>
                </a:solidFill>
                <a:latin typeface="Consolas"/>
              </a:rPr>
              <a:t>stack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&gt;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C586C0"/>
                </a:solidFill>
                <a:latin typeface="Consolas"/>
              </a:rPr>
              <a:t>#include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1200" b="0" i="0">
                <a:solidFill>
                  <a:srgbClr val="4EC9B0"/>
                </a:solidFill>
                <a:latin typeface="Consolas"/>
              </a:rPr>
              <a:t>string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&gt;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569CD6"/>
                </a:solidFill>
                <a:latin typeface="Consolas"/>
              </a:rPr>
              <a:t>using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569CD6"/>
                </a:solidFill>
                <a:latin typeface="Consolas"/>
              </a:rPr>
              <a:t>namespace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std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CDCAA"/>
                </a:solidFill>
                <a:latin typeface="Consolas"/>
              </a:rPr>
              <a:t>main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200" b="0" i="0">
                <a:solidFill>
                  <a:srgbClr val="4EC9B0"/>
                </a:solidFill>
                <a:latin typeface="Consolas"/>
              </a:rPr>
              <a:t>stack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1200" b="0" i="0">
                <a:solidFill>
                  <a:srgbClr val="4EC9B0"/>
                </a:solidFill>
                <a:latin typeface="Consolas"/>
              </a:rPr>
              <a:t>string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&gt;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actions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actions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200" b="0" i="0">
                <a:solidFill>
                  <a:srgbClr val="DCDCAA"/>
                </a:solidFill>
                <a:latin typeface="Consolas"/>
              </a:rPr>
              <a:t>push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("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addStudent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");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actions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200" b="0" i="0">
                <a:solidFill>
                  <a:srgbClr val="DCDCAA"/>
                </a:solidFill>
                <a:latin typeface="Consolas"/>
              </a:rPr>
              <a:t>push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("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editGrade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");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actions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200" b="0" i="0">
                <a:solidFill>
                  <a:srgbClr val="DCDCAA"/>
                </a:solidFill>
                <a:latin typeface="Consolas"/>
              </a:rPr>
              <a:t>top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actions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200" b="0" i="0">
                <a:solidFill>
                  <a:srgbClr val="DCDCAA"/>
                </a:solidFill>
                <a:latin typeface="Consolas"/>
              </a:rPr>
              <a:t>pop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();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actions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200" b="0" i="0">
                <a:solidFill>
                  <a:srgbClr val="DCDCAA"/>
                </a:solidFill>
                <a:latin typeface="Consolas"/>
              </a:rPr>
              <a:t>top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2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push() adds a new element on top of the stack, not the back or front.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top() returns the top element without removing it — think of it as a peek.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pop() removes the top element but doesn't return it — call top() to read it first.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There's no actions[1] — a stack only exposes the top, that's the whole point.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5255971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editGrade
addStudent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THE QUEUE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Queues: First In, First Out (FIFO)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Elements are added at the back and removed from the front — just like a checkout line.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Adding is called push (or enqueue); removing is called pop (or dequeue).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The first item to join the queue is always the first one served.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A print queue and a customer waitlist both behave like a queue, not a stack.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Queue Operations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sz="1400" b="0" i="0">
                <a:solidFill>
                  <a:srgbClr val="F2F2F2"/>
                </a:solidFill>
                <a:latin typeface="Calibri"/>
              </a:rPr>
              <a:t>push(x) — add x to the back</a:t>
            </a:r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sz="1400" b="0" i="0">
                <a:solidFill>
                  <a:srgbClr val="F2F2F2"/>
                </a:solidFill>
                <a:latin typeface="Calibri"/>
              </a:rPr>
              <a:t>pop() — remove the front element</a:t>
            </a:r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sz="1400" b="0" i="0">
                <a:solidFill>
                  <a:srgbClr val="F2F2F2"/>
                </a:solidFill>
                <a:latin typeface="Calibri"/>
              </a:rPr>
              <a:t>front() — look at without removing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THE QUEUE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std::queue in Action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3427171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3180283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660"/>
              </a:lnSpc>
            </a:pPr>
            <a:r>
              <a:rPr sz="1200" b="0" i="0">
                <a:solidFill>
                  <a:srgbClr val="C586C0"/>
                </a:solidFill>
                <a:latin typeface="Consolas"/>
              </a:rPr>
              <a:t>#include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iostream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&gt;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C586C0"/>
                </a:solidFill>
                <a:latin typeface="Consolas"/>
              </a:rPr>
              <a:t>#include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1200" b="0" i="0">
                <a:solidFill>
                  <a:srgbClr val="4EC9B0"/>
                </a:solidFill>
                <a:latin typeface="Consolas"/>
              </a:rPr>
              <a:t>queue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&gt;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C586C0"/>
                </a:solidFill>
                <a:latin typeface="Consolas"/>
              </a:rPr>
              <a:t>#include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1200" b="0" i="0">
                <a:solidFill>
                  <a:srgbClr val="4EC9B0"/>
                </a:solidFill>
                <a:latin typeface="Consolas"/>
              </a:rPr>
              <a:t>string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&gt;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569CD6"/>
                </a:solidFill>
                <a:latin typeface="Consolas"/>
              </a:rPr>
              <a:t>using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569CD6"/>
                </a:solidFill>
                <a:latin typeface="Consolas"/>
              </a:rPr>
              <a:t>namespace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std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CDCAA"/>
                </a:solidFill>
                <a:latin typeface="Consolas"/>
              </a:rPr>
              <a:t>main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200" b="0" i="0">
                <a:solidFill>
                  <a:srgbClr val="4EC9B0"/>
                </a:solidFill>
                <a:latin typeface="Consolas"/>
              </a:rPr>
              <a:t>queue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1200" b="0" i="0">
                <a:solidFill>
                  <a:srgbClr val="4EC9B0"/>
                </a:solidFill>
                <a:latin typeface="Consolas"/>
              </a:rPr>
              <a:t>string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&gt;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waitlist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waitlist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200" b="0" i="0">
                <a:solidFill>
                  <a:srgbClr val="DCDCAA"/>
                </a:solidFill>
                <a:latin typeface="Consolas"/>
              </a:rPr>
              <a:t>push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("</a:t>
            </a:r>
            <a:r>
              <a:rPr sz="1200" b="0" i="0">
                <a:solidFill>
                  <a:srgbClr val="4EC9B0"/>
                </a:solidFill>
                <a:latin typeface="Consolas"/>
              </a:rPr>
              <a:t>Ava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");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waitlist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200" b="0" i="0">
                <a:solidFill>
                  <a:srgbClr val="DCDCAA"/>
                </a:solidFill>
                <a:latin typeface="Consolas"/>
              </a:rPr>
              <a:t>push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("</a:t>
            </a:r>
            <a:r>
              <a:rPr sz="1200" b="0" i="0">
                <a:solidFill>
                  <a:srgbClr val="4EC9B0"/>
                </a:solidFill>
                <a:latin typeface="Consolas"/>
              </a:rPr>
              <a:t>Marcus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");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waitlist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200" b="0" i="0">
                <a:solidFill>
                  <a:srgbClr val="DCDCAA"/>
                </a:solidFill>
                <a:latin typeface="Consolas"/>
              </a:rPr>
              <a:t>front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waitlist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200" b="0" i="0">
                <a:solidFill>
                  <a:srgbClr val="DCDCAA"/>
                </a:solidFill>
                <a:latin typeface="Consolas"/>
              </a:rPr>
              <a:t>pop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();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waitlist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200" b="0" i="0">
                <a:solidFill>
                  <a:srgbClr val="DCDCAA"/>
                </a:solidFill>
                <a:latin typeface="Consolas"/>
              </a:rPr>
              <a:t>front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2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push() always adds the new element to the back of the queue.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front() returns the element that's been waiting the longest.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pop() removes that front element; the next one in line moves up.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Just like stack, there's no waitlist[1] — only front() is exposed.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5255971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Ava
Marcus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WHY IT MATTERS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Where Stacks and Queues Show Up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Stack: undo/redo history, browser back button, matching parentheses in an expression.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Stack: every function call in your program is pushed onto a call stack automatically.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Queue: a printer's job queue, a customer waitlist, tasks waiting to run in order.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Both trade flexibility for a guarantee — you always know exactly which element comes next.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Quick Gut Check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400" b="0" i="0">
                <a:solidFill>
                  <a:srgbClr val="F2F2F2"/>
                </a:solidFill>
                <a:latin typeface="Calibri"/>
              </a:rPr>
              <a:t>If "last one in, first one served" fits your problem, reach for a stack. If it's "first one in, first one served," reach for a queue.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DECISION POINT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Vector, Stack, or Queue?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Need to read or change ANY element by position? Use vector — that's what it's built for.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Need strict last-in-first-out order and nothing else? Use stack — it can't be misused.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Need strict first-in-first-out order? Use queue — same safety guarantee, opposite order.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Both stack and queue are built on top of another container (deque by default) internally.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Rule of Thumb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400" b="0" i="0">
                <a:solidFill>
                  <a:srgbClr val="F2F2F2"/>
                </a:solidFill>
                <a:latin typeface="Calibri"/>
              </a:rPr>
              <a:t>Restricting a container's interface isn't a limitation — it's documentation that prevents bugs.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M14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365760"/>
            <a:ext cx="2834640" cy="365760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rIns="0" tIns="0" bIns="0"/>
          <a:lstStyle/>
          <a:p>
            <a:pPr algn="ctr"/>
            <a:r>
              <a:rPr sz="1300" b="1" i="0">
                <a:solidFill>
                  <a:srgbClr val="1E1E2E"/>
                </a:solidFill>
                <a:latin typeface="Calibri"/>
              </a:rPr>
              <a:t>PROJECT BUILD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68680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Project Build: A Waitlist for a Full Course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783080"/>
            <a:ext cx="6858000" cy="3583533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78308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874519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874519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874519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78308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167128"/>
            <a:ext cx="6309360" cy="333664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360"/>
              </a:lnSpc>
            </a:pPr>
            <a:r>
              <a:rPr sz="900" b="0" i="0">
                <a:solidFill>
                  <a:srgbClr val="C586C0"/>
                </a:solidFill>
                <a:latin typeface="Consolas"/>
              </a:rPr>
              <a:t>#include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iostream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&gt;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C586C0"/>
                </a:solidFill>
                <a:latin typeface="Consolas"/>
              </a:rPr>
              <a:t>#include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900" b="0" i="0">
                <a:solidFill>
                  <a:srgbClr val="4EC9B0"/>
                </a:solidFill>
                <a:latin typeface="Consolas"/>
              </a:rPr>
              <a:t>queue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&gt;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C586C0"/>
                </a:solidFill>
                <a:latin typeface="Consolas"/>
              </a:rPr>
              <a:t>#include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900" b="0" i="0">
                <a:solidFill>
                  <a:srgbClr val="4EC9B0"/>
                </a:solidFill>
                <a:latin typeface="Consolas"/>
              </a:rPr>
              <a:t>string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&gt;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569CD6"/>
                </a:solidFill>
                <a:latin typeface="Consolas"/>
              </a:rPr>
              <a:t>using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namespace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std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569CD6"/>
                </a:solidFill>
                <a:latin typeface="Consolas"/>
              </a:rPr>
              <a:t>struct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4EC9B0"/>
                </a:solidFill>
                <a:latin typeface="Consolas"/>
              </a:rPr>
              <a:t>Student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4EC9B0"/>
                </a:solidFill>
                <a:latin typeface="Consolas"/>
              </a:rPr>
              <a:t>string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name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};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main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4EC9B0"/>
                </a:solidFill>
                <a:latin typeface="Consolas"/>
              </a:rPr>
              <a:t>queue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900" b="0" i="0">
                <a:solidFill>
                  <a:srgbClr val="4EC9B0"/>
                </a:solidFill>
                <a:latin typeface="Consolas"/>
              </a:rPr>
              <a:t>Student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&gt;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waitlist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waitlist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push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({"</a:t>
            </a:r>
            <a:r>
              <a:rPr sz="900" b="0" i="0">
                <a:solidFill>
                  <a:srgbClr val="4EC9B0"/>
                </a:solidFill>
                <a:latin typeface="Consolas"/>
              </a:rPr>
              <a:t>Priya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4EC9B0"/>
                </a:solidFill>
                <a:latin typeface="Consolas"/>
              </a:rPr>
              <a:t>Nair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"});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waitlist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push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({"</a:t>
            </a:r>
            <a:r>
              <a:rPr sz="900" b="0" i="0">
                <a:solidFill>
                  <a:srgbClr val="4EC9B0"/>
                </a:solidFill>
                <a:latin typeface="Consolas"/>
              </a:rPr>
              <a:t>Sam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4EC9B0"/>
                </a:solidFill>
                <a:latin typeface="Consolas"/>
              </a:rPr>
              <a:t>Torres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"});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waitlist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front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().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name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waitlist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pop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();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waitlist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front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().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name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783080"/>
            <a:ext cx="3977639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queue&lt;Student&gt; holds real Student objects, not just plain strings.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front() always returns whoever has been waiting the longest.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pop() removes that student once a seat opens up for them.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There's no index access on purpose — work the waitlist from the front only.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5549493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Priya Nair
Sam Torres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IN-CLASS EXERCISE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77240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Build an Action Log with std::stack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676656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Create a stack&lt;string&gt; called actionLog in main().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Push at least four action strings onto it, e.g. "Added Student", "Updated Grade".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Print and pop the top three actions, one per line, using top() then pop().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Add an if (!actionLog.empty()) check before popping to avoid an empty-stack crash.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Bonus: wrap the print-and-pop step in a while loop that runs until the stack is empty.</a:t>
            </a:r>
          </a:p>
        </p:txBody>
      </p:sp>
      <p:sp>
        <p:nvSpPr>
          <p:cNvPr id="6" name="Rectangle 5"/>
          <p:cNvSpPr/>
          <p:nvPr/>
        </p:nvSpPr>
        <p:spPr>
          <a:xfrm>
            <a:off x="7635240" y="1828800"/>
            <a:ext cx="3977639" cy="2743200"/>
          </a:xfrm>
          <a:prstGeom prst="rect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0" y="2011680"/>
            <a:ext cx="35661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4EC9B0"/>
                </a:solidFill>
                <a:latin typeface="Calibri"/>
              </a:rPr>
              <a:t>HINTS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0" y="2423160"/>
            <a:ext cx="3566160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top() only looks — it never removes; you must call pop() separately.</a:t>
            </a:r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empty() returns true when there's nothing left to pop.</a:t>
            </a:r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Compile and run: g++ main.cpp -o main &amp;&amp; ./main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14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371600" y="-1371600"/>
            <a:ext cx="3657600" cy="36576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4EC9B0"/>
                </a:solidFill>
                <a:latin typeface="Calibri"/>
              </a:rPr>
              <a:t>MODULE RECAP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Key Takeaways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9875520" cy="3474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stack is LIFO — push and pop both happen at the top; top() peeks without removing.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queue is FIFO — push adds to the back, pop removes from the front; front() peeks.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Both are container adaptors: a restricted, safer interface built on top of another container.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Reach for stack when order should reverse (undo); reach for queue when order should hold (waitlist).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vector still wins whenever you need to read or change an arbitrary index.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5577840"/>
            <a:ext cx="11064240" cy="777240"/>
          </a:xfrm>
          <a:prstGeom prst="rect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5577840"/>
            <a:ext cx="10515600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1200" b="1" i="0">
                <a:solidFill>
                  <a:srgbClr val="F0A500"/>
                </a:solidFill>
                <a:latin typeface="Calibri"/>
              </a:rPr>
              <a:t>NEXT UP   </a:t>
            </a:r>
            <a:r>
              <a:rPr sz="1400" b="0" i="0">
                <a:solidFill>
                  <a:srgbClr val="F2F2F2"/>
                </a:solidFill>
                <a:latin typeface="Calibri"/>
              </a:rPr>
              <a:t>Module 15 — Searching, Sorting &amp; Final Assembly: putting the whole program together.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14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