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1E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4EC9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692640" y="-1463040"/>
            <a:ext cx="4114800" cy="4114800"/>
          </a:xfrm>
          <a:prstGeom prst="ellipse">
            <a:avLst/>
          </a:prstGeom>
          <a:solidFill>
            <a:srgbClr val="2A2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0607040" y="4389120"/>
            <a:ext cx="2743200" cy="2743200"/>
          </a:xfrm>
          <a:prstGeom prst="ellipse">
            <a:avLst/>
          </a:prstGeom>
          <a:solidFill>
            <a:srgbClr val="2A2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1417320"/>
            <a:ext cx="9601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 i="0">
                <a:solidFill>
                  <a:srgbClr val="4EC9B0"/>
                </a:solidFill>
                <a:latin typeface="Calibri"/>
              </a:rPr>
              <a:t>C++ FUNDAMENTALS  ·  STUDENT GRADE &amp; COURSE TRACKER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874519"/>
            <a:ext cx="96012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1" i="0">
                <a:solidFill>
                  <a:srgbClr val="F0A500"/>
                </a:solidFill>
                <a:latin typeface="Consolas"/>
              </a:rPr>
              <a:t>MODULE 12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2377440"/>
            <a:ext cx="1024128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4600" b="1" i="0">
                <a:solidFill>
                  <a:srgbClr val="F2F2F2"/>
                </a:solidFill>
                <a:latin typeface="Consolas"/>
              </a:rPr>
              <a:t>Recursion: Functions That Call Themselves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3977639"/>
            <a:ext cx="91440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0" i="0">
                <a:solidFill>
                  <a:srgbClr val="C7C7DA"/>
                </a:solidFill>
                <a:latin typeface="Calibri"/>
              </a:rPr>
              <a:t>When a function solves its own problem, one step at a time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822960" y="6035040"/>
            <a:ext cx="2743200" cy="0"/>
          </a:xfrm>
          <a:prstGeom prst="line">
            <a:avLst/>
          </a:prstGeom>
          <a:ln w="25400">
            <a:solidFill>
              <a:srgbClr val="4EC9B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822960" y="6172200"/>
            <a:ext cx="7315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8A8AA3"/>
                </a:solidFill>
                <a:latin typeface="Calibri"/>
              </a:rPr>
              <a:t>Community College C++ Programming — Intro Sequence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1E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4EC9B0"/>
                </a:solidFill>
                <a:latin typeface="Calibri"/>
              </a:rPr>
              <a:t>IN THIS MODULE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F2F2F2"/>
                </a:solidFill>
                <a:latin typeface="Consolas"/>
              </a:rPr>
              <a:t>What We'll Cover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737360"/>
            <a:ext cx="332349" cy="332349"/>
          </a:xfrm>
          <a:prstGeom prst="roundRect">
            <a:avLst/>
          </a:prstGeom>
          <a:solidFill>
            <a:srgbClr val="4EC9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98" b="1" i="0">
                <a:solidFill>
                  <a:srgbClr val="1E1E2E"/>
                </a:solidFill>
                <a:latin typeface="Consolas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" y="1795584"/>
            <a:ext cx="10241280" cy="4743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What recursion means and why it works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143000" y="2211704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ounded Rectangle 6"/>
          <p:cNvSpPr/>
          <p:nvPr/>
        </p:nvSpPr>
        <p:spPr>
          <a:xfrm>
            <a:off x="548640" y="2303145"/>
            <a:ext cx="332349" cy="332349"/>
          </a:xfrm>
          <a:prstGeom prst="round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98" b="1" i="0">
                <a:solidFill>
                  <a:srgbClr val="1E1E2E"/>
                </a:solidFill>
                <a:latin typeface="Consolas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2361369"/>
            <a:ext cx="10241280" cy="4743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Base case vs. general case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143000" y="2777489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548640" y="2868929"/>
            <a:ext cx="332349" cy="332349"/>
          </a:xfrm>
          <a:prstGeom prst="roundRect">
            <a:avLst/>
          </a:prstGeom>
          <a:solidFill>
            <a:srgbClr val="4EC9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98" b="1" i="0">
                <a:solidFill>
                  <a:srgbClr val="1E1E2E"/>
                </a:solidFill>
                <a:latin typeface="Consolas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43000" y="2927154"/>
            <a:ext cx="10241280" cy="4743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Factorial: the classic recursive example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143000" y="3343274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548640" y="3434714"/>
            <a:ext cx="332349" cy="332349"/>
          </a:xfrm>
          <a:prstGeom prst="round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98" b="1" i="0">
                <a:solidFill>
                  <a:srgbClr val="1E1E2E"/>
                </a:solidFill>
                <a:latin typeface="Consolas"/>
              </a:rPr>
              <a:t>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43000" y="3492939"/>
            <a:ext cx="10241280" cy="4743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Tracing a call through the call stack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143000" y="3909060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548640" y="4000500"/>
            <a:ext cx="332349" cy="332349"/>
          </a:xfrm>
          <a:prstGeom prst="roundRect">
            <a:avLst/>
          </a:prstGeom>
          <a:solidFill>
            <a:srgbClr val="4EC9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98" b="1" i="0">
                <a:solidFill>
                  <a:srgbClr val="1E1E2E"/>
                </a:solidFill>
                <a:latin typeface="Consolas"/>
              </a:rPr>
              <a:t>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43000" y="4058724"/>
            <a:ext cx="10241280" cy="4743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A second example: summing a range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143000" y="4474845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548640" y="4566285"/>
            <a:ext cx="332349" cy="332349"/>
          </a:xfrm>
          <a:prstGeom prst="round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98" b="1" i="0">
                <a:solidFill>
                  <a:srgbClr val="1E1E2E"/>
                </a:solidFill>
                <a:latin typeface="Consolas"/>
              </a:rPr>
              <a:t>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43000" y="4624509"/>
            <a:ext cx="10241280" cy="4743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Direct vs. indirect recursion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1143000" y="5040630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ounded Rectangle 21"/>
          <p:cNvSpPr/>
          <p:nvPr/>
        </p:nvSpPr>
        <p:spPr>
          <a:xfrm>
            <a:off x="548640" y="5132070"/>
            <a:ext cx="332349" cy="332349"/>
          </a:xfrm>
          <a:prstGeom prst="roundRect">
            <a:avLst/>
          </a:prstGeom>
          <a:solidFill>
            <a:srgbClr val="4EC9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98" b="1" i="0">
                <a:solidFill>
                  <a:srgbClr val="1E1E2E"/>
                </a:solidFill>
                <a:latin typeface="Consolas"/>
              </a:rPr>
              <a:t>7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43000" y="5190294"/>
            <a:ext cx="10241280" cy="4743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Recursion vs. iteration trade-offs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1143000" y="5606415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ounded Rectangle 24"/>
          <p:cNvSpPr/>
          <p:nvPr/>
        </p:nvSpPr>
        <p:spPr>
          <a:xfrm>
            <a:off x="548640" y="5697855"/>
            <a:ext cx="332349" cy="332349"/>
          </a:xfrm>
          <a:prstGeom prst="round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98" b="1" i="0">
                <a:solidFill>
                  <a:srgbClr val="1E1E2E"/>
                </a:solidFill>
                <a:latin typeface="Consolas"/>
              </a:rPr>
              <a:t>8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43000" y="5756079"/>
            <a:ext cx="10241280" cy="4743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The missing base case bug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8A8AA3"/>
                </a:solidFill>
                <a:latin typeface="Calibri"/>
              </a:rPr>
              <a:t>C++ FUNDAMENTALS  ·  MODULE 12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8A8AA3"/>
                </a:solidFill>
                <a:latin typeface="Calibri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THE BIG IDEA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What Is Recursion?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691640"/>
            <a:ext cx="6583680" cy="4480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Recursion solves a problem by breaking it into a smaller version of the exact same problem.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A recursive function is a function that calls itself, directly or indirectly.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Each call works on a slightly smaller piece of the original task.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Eventually the pieces shrink down to something trivial to answer outright.</a:t>
            </a:r>
          </a:p>
        </p:txBody>
      </p:sp>
      <p:sp>
        <p:nvSpPr>
          <p:cNvPr id="6" name="Rectangle 5"/>
          <p:cNvSpPr/>
          <p:nvPr/>
        </p:nvSpPr>
        <p:spPr>
          <a:xfrm>
            <a:off x="7452360" y="1691640"/>
            <a:ext cx="3977639" cy="2926080"/>
          </a:xfrm>
          <a:prstGeom prst="rect">
            <a:avLst/>
          </a:prstGeom>
          <a:solidFill>
            <a:srgbClr val="1E1E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26679" y="1874519"/>
            <a:ext cx="34747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F0A500"/>
                </a:solidFill>
                <a:latin typeface="Calibri"/>
              </a:rPr>
              <a:t>Mental Model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26679" y="2240280"/>
            <a:ext cx="3474720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1000"/>
              </a:spcAft>
            </a:pPr>
            <a:r>
              <a:rPr sz="1400" b="0" i="0">
                <a:solidFill>
                  <a:srgbClr val="F2F2F2"/>
                </a:solidFill>
                <a:latin typeface="Calibri"/>
              </a:rPr>
              <a:t>Picture Russian nesting dolls: each one holds a smaller copy of itself, until you reach the tiny solid doll inside. That's your base case.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12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TWO REQUIRED PARTS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Base Case &amp; General Case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691640"/>
            <a:ext cx="6583680" cy="4480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The base case is the simple version of the problem with a direct, no-recursion answer.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The general case does a little work, then calls the function again on a smaller input.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Every recursive function needs at least one base case, or it never stops.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Each recursive call must move the input closer to the base case, never further away.</a:t>
            </a:r>
          </a:p>
        </p:txBody>
      </p:sp>
      <p:sp>
        <p:nvSpPr>
          <p:cNvPr id="6" name="Rectangle 5"/>
          <p:cNvSpPr/>
          <p:nvPr/>
        </p:nvSpPr>
        <p:spPr>
          <a:xfrm>
            <a:off x="7452360" y="1691640"/>
            <a:ext cx="3977639" cy="2926080"/>
          </a:xfrm>
          <a:prstGeom prst="rect">
            <a:avLst/>
          </a:prstGeom>
          <a:solidFill>
            <a:srgbClr val="1E1E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26679" y="1874519"/>
            <a:ext cx="34747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F0A500"/>
                </a:solidFill>
                <a:latin typeface="Calibri"/>
              </a:rPr>
              <a:t>Two Required Parts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26679" y="2240280"/>
            <a:ext cx="3474720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sz="1400" b="0" i="0">
                <a:solidFill>
                  <a:srgbClr val="F2F2F2"/>
                </a:solidFill>
                <a:latin typeface="Calibri"/>
              </a:rPr>
              <a:t>Base case: stop and return an answer directly</a:t>
            </a:r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sz="1400" b="0" i="0">
                <a:solidFill>
                  <a:srgbClr val="F2F2F2"/>
                </a:solidFill>
                <a:latin typeface="Calibri"/>
              </a:rPr>
              <a:t>General case: reduce the problem and call again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12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CLASSIC EXAMPLE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Factorial: A Recursive Function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645920"/>
            <a:ext cx="6858000" cy="3231489"/>
          </a:xfrm>
          <a:prstGeom prst="rect">
            <a:avLst/>
          </a:prstGeom>
          <a:solidFill>
            <a:srgbClr val="1E1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645920"/>
            <a:ext cx="6858000" cy="292608"/>
          </a:xfrm>
          <a:prstGeom prst="rect">
            <a:avLst/>
          </a:prstGeom>
          <a:solidFill>
            <a:srgbClr val="2D2D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13232" y="1737360"/>
            <a:ext cx="109728" cy="109728"/>
          </a:xfrm>
          <a:prstGeom prst="ellipse">
            <a:avLst/>
          </a:prstGeom>
          <a:solidFill>
            <a:srgbClr val="FF5F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32688" y="1737360"/>
            <a:ext cx="109728" cy="109728"/>
          </a:xfrm>
          <a:prstGeom prst="ellipse">
            <a:avLst/>
          </a:prstGeom>
          <a:solidFill>
            <a:srgbClr val="FFBD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52144" y="1737360"/>
            <a:ext cx="109728" cy="109728"/>
          </a:xfrm>
          <a:prstGeom prst="ellipse">
            <a:avLst/>
          </a:prstGeom>
          <a:solidFill>
            <a:srgbClr val="27C9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371600" y="1645920"/>
            <a:ext cx="576072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9B9BA3"/>
                </a:solidFill>
                <a:latin typeface="Consolas"/>
              </a:rPr>
              <a:t>main.cpp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59" y="2029968"/>
            <a:ext cx="6309360" cy="298460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factorial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if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0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    </a:t>
            </a:r>
            <a:r>
              <a:rPr sz="1400" b="0" i="0">
                <a:solidFill>
                  <a:srgbClr val="6A9955"/>
                </a:solidFill>
                <a:latin typeface="Consolas"/>
              </a:rPr>
              <a:t>// base case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return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1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}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6A9955"/>
                </a:solidFill>
                <a:latin typeface="Consolas"/>
              </a:rPr>
              <a:t>// general case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return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*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factorial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-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1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}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main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factorial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5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endl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return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0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}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35240" y="1645920"/>
            <a:ext cx="3977639" cy="4206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n == 0 is the base case: factorial(0) is just 1, no more calls needed.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Any other n is the general case: multiply n by factorial(n - 1).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Each call passes a SMALLER n, so the calls march toward the base case.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factorial(5) makes 6 total calls before the first answer comes back.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5060289"/>
            <a:ext cx="6858000" cy="65836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tIns="73152" bIns="73152" wrap="square"/>
          <a:lstStyle/>
          <a:p>
            <a:pPr algn="ctr"/>
            <a:r>
              <a:rPr sz="1000" b="1" i="0">
                <a:solidFill>
                  <a:srgbClr val="0E7C7B"/>
                </a:solidFill>
                <a:latin typeface="Calibri"/>
              </a:rPr>
              <a:t>OUTPUT</a:t>
            </a:r>
          </a:p>
          <a:p>
            <a:r>
              <a:rPr sz="1200" b="0" i="0">
                <a:solidFill>
                  <a:srgbClr val="1E1E2E"/>
                </a:solidFill>
                <a:latin typeface="Consolas"/>
              </a:rPr>
              <a:t>120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12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HOW IT WORKS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Tracing the Call Stack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691640"/>
            <a:ext cx="6583680" cy="4480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Each recursive call pauses and waits for the call it just made to finish.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Calls pile up on the call stack, one on top of the last, until the base case is hit.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Once the base case returns, each paused call finishes its own leftover work.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The stack unwinds back down to the original call, combining results as it goes.</a:t>
            </a:r>
          </a:p>
        </p:txBody>
      </p:sp>
      <p:sp>
        <p:nvSpPr>
          <p:cNvPr id="6" name="Rectangle 5"/>
          <p:cNvSpPr/>
          <p:nvPr/>
        </p:nvSpPr>
        <p:spPr>
          <a:xfrm>
            <a:off x="7452360" y="1691640"/>
            <a:ext cx="3977639" cy="2926080"/>
          </a:xfrm>
          <a:prstGeom prst="rect">
            <a:avLst/>
          </a:prstGeom>
          <a:solidFill>
            <a:srgbClr val="1E1E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26679" y="1874519"/>
            <a:ext cx="34747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F0A500"/>
                </a:solidFill>
                <a:latin typeface="Calibri"/>
              </a:rPr>
              <a:t>factorial(3) Unwinding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26679" y="2240280"/>
            <a:ext cx="3474720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1000"/>
              </a:spcAft>
            </a:pPr>
            <a:r>
              <a:rPr sz="1400" b="0" i="0">
                <a:solidFill>
                  <a:srgbClr val="F2F2F2"/>
                </a:solidFill>
                <a:latin typeface="Calibri"/>
              </a:rPr>
              <a:t>factorial(3) = 3 x factorial(2) = 3 x 2 x factorial(1) = 3 x 2 x 1 x factorial(0) = 3 x 2 x 1 x 1 = 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12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SECOND EXAMPLE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Summing a Range Recursively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645920"/>
            <a:ext cx="6858000" cy="3005632"/>
          </a:xfrm>
          <a:prstGeom prst="rect">
            <a:avLst/>
          </a:prstGeom>
          <a:solidFill>
            <a:srgbClr val="1E1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645920"/>
            <a:ext cx="6858000" cy="292608"/>
          </a:xfrm>
          <a:prstGeom prst="rect">
            <a:avLst/>
          </a:prstGeom>
          <a:solidFill>
            <a:srgbClr val="2D2D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13232" y="1737360"/>
            <a:ext cx="109728" cy="109728"/>
          </a:xfrm>
          <a:prstGeom prst="ellipse">
            <a:avLst/>
          </a:prstGeom>
          <a:solidFill>
            <a:srgbClr val="FF5F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32688" y="1737360"/>
            <a:ext cx="109728" cy="109728"/>
          </a:xfrm>
          <a:prstGeom prst="ellipse">
            <a:avLst/>
          </a:prstGeom>
          <a:solidFill>
            <a:srgbClr val="FFBD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52144" y="1737360"/>
            <a:ext cx="109728" cy="109728"/>
          </a:xfrm>
          <a:prstGeom prst="ellipse">
            <a:avLst/>
          </a:prstGeom>
          <a:solidFill>
            <a:srgbClr val="27C9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371600" y="1645920"/>
            <a:ext cx="576072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9B9BA3"/>
                </a:solidFill>
                <a:latin typeface="Consolas"/>
              </a:rPr>
              <a:t>main.cpp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59" y="2029968"/>
            <a:ext cx="6309360" cy="2758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sumTo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if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0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     </a:t>
            </a:r>
            <a:r>
              <a:rPr sz="1400" b="0" i="0">
                <a:solidFill>
                  <a:srgbClr val="6A9955"/>
                </a:solidFill>
                <a:latin typeface="Consolas"/>
              </a:rPr>
              <a:t>// base case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return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0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}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return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+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sumTo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-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1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}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main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sumTo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5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endl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return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0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}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35240" y="1645920"/>
            <a:ext cx="3977639" cy="4206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sumTo(0) or lower is the base case: nothing left to add, return 0.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Otherwise, add n to the sum of everything smaller than n.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sumTo(5) becomes 5 + sumTo(4), which becomes 5 + (4 + sumTo(3))...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Same shape as factorial: just addition instead of multiplication.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4834432"/>
            <a:ext cx="6858000" cy="65836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tIns="73152" bIns="73152" wrap="square"/>
          <a:lstStyle/>
          <a:p>
            <a:pPr algn="ctr"/>
            <a:r>
              <a:rPr sz="1000" b="1" i="0">
                <a:solidFill>
                  <a:srgbClr val="0E7C7B"/>
                </a:solidFill>
                <a:latin typeface="Calibri"/>
              </a:rPr>
              <a:t>OUTPUT</a:t>
            </a:r>
          </a:p>
          <a:p>
            <a:r>
              <a:rPr sz="1200" b="0" i="0">
                <a:solidFill>
                  <a:srgbClr val="1E1E2E"/>
                </a:solidFill>
                <a:latin typeface="Consolas"/>
              </a:rPr>
              <a:t>15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12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VARIATIONS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Direct vs. Indirect Recursion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645920"/>
            <a:ext cx="6858000" cy="3005632"/>
          </a:xfrm>
          <a:prstGeom prst="rect">
            <a:avLst/>
          </a:prstGeom>
          <a:solidFill>
            <a:srgbClr val="1E1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645920"/>
            <a:ext cx="6858000" cy="292608"/>
          </a:xfrm>
          <a:prstGeom prst="rect">
            <a:avLst/>
          </a:prstGeom>
          <a:solidFill>
            <a:srgbClr val="2D2D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13232" y="1737360"/>
            <a:ext cx="109728" cy="109728"/>
          </a:xfrm>
          <a:prstGeom prst="ellipse">
            <a:avLst/>
          </a:prstGeom>
          <a:solidFill>
            <a:srgbClr val="FF5F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32688" y="1737360"/>
            <a:ext cx="109728" cy="109728"/>
          </a:xfrm>
          <a:prstGeom prst="ellipse">
            <a:avLst/>
          </a:prstGeom>
          <a:solidFill>
            <a:srgbClr val="FFBD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52144" y="1737360"/>
            <a:ext cx="109728" cy="109728"/>
          </a:xfrm>
          <a:prstGeom prst="ellipse">
            <a:avLst/>
          </a:prstGeom>
          <a:solidFill>
            <a:srgbClr val="27C9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371600" y="1645920"/>
            <a:ext cx="576072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9B9BA3"/>
                </a:solidFill>
                <a:latin typeface="Consolas"/>
              </a:rPr>
              <a:t>main.cpp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59" y="2029968"/>
            <a:ext cx="6309360" cy="2758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bool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isOdd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bool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isEven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if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0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return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true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return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isOdd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-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1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}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bool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isOdd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if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0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return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false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return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isEven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-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1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}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6A9955"/>
                </a:solidFill>
                <a:latin typeface="Consolas"/>
              </a:rPr>
              <a:t>// isEven(4) is true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35240" y="1645920"/>
            <a:ext cx="3977639" cy="4206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factorial calling itself directly is DIRECT recursion, the most common kind.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isEven calls isOdd, which calls isEven back: that's INDIRECT recursion.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Indirect recursion needs a forward declaration so the compiler knows isOdd exists.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Both still need a base case (n == 0 here) to eventually stop.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12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TRADE-OFFS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Recursion vs. Iteration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691640"/>
            <a:ext cx="6583680" cy="4480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Almost anything recursion can do, a loop (iteration) can also do.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Each recursive call uses extra memory and time to set up and tear down.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On today's computers that overhead is usually too small to notice.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Recursion often makes naturally self-similar problems easier to read and write.</a:t>
            </a:r>
          </a:p>
        </p:txBody>
      </p:sp>
      <p:sp>
        <p:nvSpPr>
          <p:cNvPr id="6" name="Rectangle 5"/>
          <p:cNvSpPr/>
          <p:nvPr/>
        </p:nvSpPr>
        <p:spPr>
          <a:xfrm>
            <a:off x="7452360" y="1691640"/>
            <a:ext cx="3977639" cy="2926080"/>
          </a:xfrm>
          <a:prstGeom prst="rect">
            <a:avLst/>
          </a:prstGeom>
          <a:solidFill>
            <a:srgbClr val="1E1E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26679" y="1874519"/>
            <a:ext cx="34747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F0A500"/>
                </a:solidFill>
                <a:latin typeface="Calibri"/>
              </a:rPr>
              <a:t>Rule of Thumb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26679" y="2240280"/>
            <a:ext cx="3474720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1000"/>
              </a:spcAft>
            </a:pPr>
            <a:r>
              <a:rPr sz="1400" b="0" i="0">
                <a:solidFill>
                  <a:srgbClr val="F2F2F2"/>
                </a:solidFill>
                <a:latin typeface="Calibri"/>
              </a:rPr>
              <a:t>If a simple loop solves it clearly, use the loop. Reach for recursion when the problem is naturally defined in terms of itself.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12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WATCH OUT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The Missing Base Case Bug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645920"/>
            <a:ext cx="6858000" cy="2328062"/>
          </a:xfrm>
          <a:prstGeom prst="rect">
            <a:avLst/>
          </a:prstGeom>
          <a:solidFill>
            <a:srgbClr val="1E1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645920"/>
            <a:ext cx="6858000" cy="292608"/>
          </a:xfrm>
          <a:prstGeom prst="rect">
            <a:avLst/>
          </a:prstGeom>
          <a:solidFill>
            <a:srgbClr val="2D2D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13232" y="1737360"/>
            <a:ext cx="109728" cy="109728"/>
          </a:xfrm>
          <a:prstGeom prst="ellipse">
            <a:avLst/>
          </a:prstGeom>
          <a:solidFill>
            <a:srgbClr val="FF5F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32688" y="1737360"/>
            <a:ext cx="109728" cy="109728"/>
          </a:xfrm>
          <a:prstGeom prst="ellipse">
            <a:avLst/>
          </a:prstGeom>
          <a:solidFill>
            <a:srgbClr val="FFBD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52144" y="1737360"/>
            <a:ext cx="109728" cy="109728"/>
          </a:xfrm>
          <a:prstGeom prst="ellipse">
            <a:avLst/>
          </a:prstGeom>
          <a:solidFill>
            <a:srgbClr val="27C9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371600" y="1645920"/>
            <a:ext cx="576072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9B9BA3"/>
                </a:solidFill>
                <a:latin typeface="Consolas"/>
              </a:rPr>
              <a:t>main.cpp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59" y="2029968"/>
            <a:ext cx="6309360" cy="208117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1860"/>
              </a:lnSpc>
            </a:pPr>
            <a:r>
              <a:rPr sz="1400" b="0" i="0">
                <a:solidFill>
                  <a:srgbClr val="6A9955"/>
                </a:solidFill>
                <a:latin typeface="Consolas"/>
              </a:rPr>
              <a:t>// BROKEN: missing base case!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void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countDown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endl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countDown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-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1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}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6A9955"/>
                </a:solidFill>
                <a:latin typeface="Consolas"/>
              </a:rPr>
              <a:t>// countDown(5) never reaches 0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6A9955"/>
                </a:solidFill>
                <a:latin typeface="Consolas"/>
              </a:rPr>
              <a:t>// and stops -- it counts forever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6A9955"/>
                </a:solidFill>
                <a:latin typeface="Consolas"/>
              </a:rPr>
              <a:t>// until memory runs out (crash)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35240" y="1645920"/>
            <a:ext cx="3977639" cy="4206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This function never checks for a stopping point: no base case at all.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Each call adds another frame to the call stack, using more memory.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Eventually the program runs out of stack space: a stack overflow crash.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The fix: add a base case, e.g. if (n &lt;= 0) return; before the recursive call.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12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M12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365760"/>
            <a:ext cx="2834640" cy="365760"/>
          </a:xfrm>
          <a:prstGeom prst="round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rIns="0" tIns="0" bIns="0"/>
          <a:lstStyle/>
          <a:p>
            <a:pPr algn="ctr"/>
            <a:r>
              <a:rPr sz="1300" b="1" i="0">
                <a:solidFill>
                  <a:srgbClr val="1E1E2E"/>
                </a:solidFill>
                <a:latin typeface="Calibri"/>
              </a:rPr>
              <a:t>PROJECT BUILD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868680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Project Build: Summing Scores Recursively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783080"/>
            <a:ext cx="6858000" cy="3583533"/>
          </a:xfrm>
          <a:prstGeom prst="rect">
            <a:avLst/>
          </a:prstGeom>
          <a:solidFill>
            <a:srgbClr val="1E1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783080"/>
            <a:ext cx="6858000" cy="292608"/>
          </a:xfrm>
          <a:prstGeom prst="rect">
            <a:avLst/>
          </a:prstGeom>
          <a:solidFill>
            <a:srgbClr val="2D2D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13232" y="1874519"/>
            <a:ext cx="109728" cy="109728"/>
          </a:xfrm>
          <a:prstGeom prst="ellipse">
            <a:avLst/>
          </a:prstGeom>
          <a:solidFill>
            <a:srgbClr val="FF5F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32688" y="1874519"/>
            <a:ext cx="109728" cy="109728"/>
          </a:xfrm>
          <a:prstGeom prst="ellipse">
            <a:avLst/>
          </a:prstGeom>
          <a:solidFill>
            <a:srgbClr val="FFBD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52144" y="1874519"/>
            <a:ext cx="109728" cy="109728"/>
          </a:xfrm>
          <a:prstGeom prst="ellipse">
            <a:avLst/>
          </a:prstGeom>
          <a:solidFill>
            <a:srgbClr val="27C9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371600" y="1783080"/>
            <a:ext cx="576072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9B9BA3"/>
                </a:solidFill>
                <a:latin typeface="Consolas"/>
              </a:rPr>
              <a:t>main.cpp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59" y="2167128"/>
            <a:ext cx="6309360" cy="333664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1360"/>
              </a:lnSpc>
            </a:pPr>
            <a:r>
              <a:rPr sz="900" b="0" i="0">
                <a:solidFill>
                  <a:srgbClr val="569CD6"/>
                </a:solidFill>
                <a:latin typeface="Consolas"/>
              </a:rPr>
              <a:t>double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CDCAA"/>
                </a:solidFill>
                <a:latin typeface="Consolas"/>
              </a:rPr>
              <a:t>sumScores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900" b="0" i="0">
                <a:solidFill>
                  <a:srgbClr val="4EC9B0"/>
                </a:solidFill>
                <a:latin typeface="Consolas"/>
              </a:rPr>
              <a:t>vector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&lt;</a:t>
            </a:r>
            <a:r>
              <a:rPr sz="900" b="0" i="0">
                <a:solidFill>
                  <a:srgbClr val="4EC9B0"/>
                </a:solidFill>
                <a:latin typeface="Consolas"/>
              </a:rPr>
              <a:t>Student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&gt;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4EC9B0"/>
                </a:solidFill>
                <a:latin typeface="Consolas"/>
              </a:rPr>
              <a:t>list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,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i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)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900" b="0" i="0">
                <a:solidFill>
                  <a:srgbClr val="569CD6"/>
                </a:solidFill>
                <a:latin typeface="Consolas"/>
              </a:rPr>
              <a:t>if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i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==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4EC9B0"/>
                </a:solidFill>
                <a:latin typeface="Consolas"/>
              </a:rPr>
              <a:t>list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.</a:t>
            </a:r>
            <a:r>
              <a:rPr sz="900" b="0" i="0">
                <a:solidFill>
                  <a:srgbClr val="DCDCAA"/>
                </a:solidFill>
                <a:latin typeface="Consolas"/>
              </a:rPr>
              <a:t>size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())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       </a:t>
            </a:r>
            <a:r>
              <a:rPr sz="900" b="0" i="0">
                <a:solidFill>
                  <a:srgbClr val="569CD6"/>
                </a:solidFill>
                <a:latin typeface="Consolas"/>
              </a:rPr>
              <a:t>return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B5CEA8"/>
                </a:solidFill>
                <a:latin typeface="Consolas"/>
              </a:rPr>
              <a:t>0.0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;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 </a:t>
            </a:r>
            <a:r>
              <a:rPr sz="900" b="0" i="0">
                <a:solidFill>
                  <a:srgbClr val="6A9955"/>
                </a:solidFill>
                <a:latin typeface="Consolas"/>
              </a:rPr>
              <a:t>// base case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}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900" b="0" i="0">
                <a:solidFill>
                  <a:srgbClr val="569CD6"/>
                </a:solidFill>
                <a:latin typeface="Consolas"/>
              </a:rPr>
              <a:t>double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rest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CDCAA"/>
                </a:solidFill>
                <a:latin typeface="Consolas"/>
              </a:rPr>
              <a:t>sumScores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900" b="0" i="0">
                <a:solidFill>
                  <a:srgbClr val="4EC9B0"/>
                </a:solidFill>
                <a:latin typeface="Consolas"/>
              </a:rPr>
              <a:t>list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,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i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+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B5CEA8"/>
                </a:solidFill>
                <a:latin typeface="Consolas"/>
              </a:rPr>
              <a:t>1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);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900" b="0" i="0">
                <a:solidFill>
                  <a:srgbClr val="569CD6"/>
                </a:solidFill>
                <a:latin typeface="Consolas"/>
              </a:rPr>
              <a:t>return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4EC9B0"/>
                </a:solidFill>
                <a:latin typeface="Consolas"/>
              </a:rPr>
              <a:t>list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[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i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].</a:t>
            </a:r>
            <a:r>
              <a:rPr sz="900" b="0" i="0">
                <a:solidFill>
                  <a:srgbClr val="DCDCAA"/>
                </a:solidFill>
                <a:latin typeface="Consolas"/>
              </a:rPr>
              <a:t>getPercentage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()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+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rest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}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CDCAA"/>
                </a:solidFill>
                <a:latin typeface="Consolas"/>
              </a:rPr>
              <a:t>main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()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900" b="0" i="0">
                <a:solidFill>
                  <a:srgbClr val="4EC9B0"/>
                </a:solidFill>
                <a:latin typeface="Consolas"/>
              </a:rPr>
              <a:t>vector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&lt;</a:t>
            </a:r>
            <a:r>
              <a:rPr sz="900" b="0" i="0">
                <a:solidFill>
                  <a:srgbClr val="4EC9B0"/>
                </a:solidFill>
                <a:latin typeface="Consolas"/>
              </a:rPr>
              <a:t>Student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&gt;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roster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       </a:t>
            </a:r>
            <a:r>
              <a:rPr sz="900" b="0" i="0">
                <a:solidFill>
                  <a:srgbClr val="DCDCAA"/>
                </a:solidFill>
                <a:latin typeface="Consolas"/>
              </a:rPr>
              <a:t>Student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("</a:t>
            </a:r>
            <a:r>
              <a:rPr sz="900" b="0" i="0">
                <a:solidFill>
                  <a:srgbClr val="4EC9B0"/>
                </a:solidFill>
                <a:latin typeface="Consolas"/>
              </a:rPr>
              <a:t>Ava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",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B5CEA8"/>
                </a:solidFill>
                <a:latin typeface="Consolas"/>
              </a:rPr>
              <a:t>1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,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B5CEA8"/>
                </a:solidFill>
                <a:latin typeface="Consolas"/>
              </a:rPr>
              <a:t>92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,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B5CEA8"/>
                </a:solidFill>
                <a:latin typeface="Consolas"/>
              </a:rPr>
              <a:t>100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),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       </a:t>
            </a:r>
            <a:r>
              <a:rPr sz="900" b="0" i="0">
                <a:solidFill>
                  <a:srgbClr val="DCDCAA"/>
                </a:solidFill>
                <a:latin typeface="Consolas"/>
              </a:rPr>
              <a:t>Student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("</a:t>
            </a:r>
            <a:r>
              <a:rPr sz="900" b="0" i="0">
                <a:solidFill>
                  <a:srgbClr val="4EC9B0"/>
                </a:solidFill>
                <a:latin typeface="Consolas"/>
              </a:rPr>
              <a:t>Ben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",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B5CEA8"/>
                </a:solidFill>
                <a:latin typeface="Consolas"/>
              </a:rPr>
              <a:t>2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,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B5CEA8"/>
                </a:solidFill>
                <a:latin typeface="Consolas"/>
              </a:rPr>
              <a:t>78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,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B5CEA8"/>
                </a:solidFill>
                <a:latin typeface="Consolas"/>
              </a:rPr>
              <a:t>100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)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};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900" b="0" i="0">
                <a:solidFill>
                  <a:srgbClr val="569CD6"/>
                </a:solidFill>
                <a:latin typeface="Consolas"/>
              </a:rPr>
              <a:t>double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total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CDCAA"/>
                </a:solidFill>
                <a:latin typeface="Consolas"/>
              </a:rPr>
              <a:t>sumScores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roster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,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B5CEA8"/>
                </a:solidFill>
                <a:latin typeface="Consolas"/>
              </a:rPr>
              <a:t>0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);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900" b="0" i="0">
                <a:solidFill>
                  <a:srgbClr val="569CD6"/>
                </a:solidFill>
                <a:latin typeface="Consolas"/>
              </a:rPr>
              <a:t>double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avg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total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/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roster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.</a:t>
            </a:r>
            <a:r>
              <a:rPr sz="900" b="0" i="0">
                <a:solidFill>
                  <a:srgbClr val="DCDCAA"/>
                </a:solidFill>
                <a:latin typeface="Consolas"/>
              </a:rPr>
              <a:t>size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();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CE9178"/>
                </a:solidFill>
                <a:latin typeface="Consolas"/>
              </a:rPr>
              <a:t>"Class average: "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avg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endl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900" b="0" i="0">
                <a:solidFill>
                  <a:srgbClr val="569CD6"/>
                </a:solidFill>
                <a:latin typeface="Consolas"/>
              </a:rPr>
              <a:t>return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B5CEA8"/>
                </a:solidFill>
                <a:latin typeface="Consolas"/>
              </a:rPr>
              <a:t>0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}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35240" y="1783080"/>
            <a:ext cx="3977639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sumScores recurses through the roster by index until it runs off the end (base case).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Each call adds one Student's percentage, then trusts the next call for the rest.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Same base-case/general-case pattern as factorial, just applied to a vector&lt;Student&gt;.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A simple for loop could do this too: recursion here is for practice, not necessity.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5549493"/>
            <a:ext cx="6858000" cy="65836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tIns="73152" bIns="73152" wrap="square"/>
          <a:lstStyle/>
          <a:p>
            <a:pPr algn="ctr"/>
            <a:r>
              <a:rPr sz="1000" b="1" i="0">
                <a:solidFill>
                  <a:srgbClr val="0E7C7B"/>
                </a:solidFill>
                <a:latin typeface="Calibri"/>
              </a:rPr>
              <a:t>OUTPUT</a:t>
            </a:r>
          </a:p>
          <a:p>
            <a:r>
              <a:rPr sz="1200" b="0" i="0">
                <a:solidFill>
                  <a:srgbClr val="1E1E2E"/>
                </a:solidFill>
                <a:latin typeface="Consolas"/>
              </a:rPr>
              <a:t>Class average: 85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12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1E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F0A500"/>
                </a:solidFill>
                <a:latin typeface="Calibri"/>
              </a:rPr>
              <a:t>IN-CLASS EXERCISE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77240"/>
            <a:ext cx="109728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F2F2F2"/>
                </a:solidFill>
                <a:latin typeface="Consolas"/>
              </a:rPr>
              <a:t>Write a Recursive power() Function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828800"/>
            <a:ext cx="6766560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254000" indent="-254000">
              <a:spcAft>
                <a:spcPts val="1200"/>
              </a:spcAft>
              <a:buSzPct val="100000"/>
              <a:buChar char="▸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Write int power(int base, int exp) that returns base raised to exp.</a:t>
            </a:r>
          </a:p>
          <a:p>
            <a:pPr marL="254000" indent="-254000">
              <a:spcAft>
                <a:spcPts val="1200"/>
              </a:spcAft>
              <a:buSzPct val="100000"/>
              <a:buChar char="▸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Base case: power(base, 0) should return 1.</a:t>
            </a:r>
          </a:p>
          <a:p>
            <a:pPr marL="254000" indent="-254000">
              <a:spcAft>
                <a:spcPts val="1200"/>
              </a:spcAft>
              <a:buSzPct val="100000"/>
              <a:buChar char="▸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General case: power(base, exp) = base * power(base, exp - 1).</a:t>
            </a:r>
          </a:p>
          <a:p>
            <a:pPr marL="254000" indent="-254000">
              <a:spcAft>
                <a:spcPts val="1200"/>
              </a:spcAft>
              <a:buSzPct val="100000"/>
              <a:buChar char="▸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Test it with power(2, 5) and confirm it prints 32.</a:t>
            </a:r>
          </a:p>
          <a:p>
            <a:pPr marL="254000" indent="-254000">
              <a:spcAft>
                <a:spcPts val="1200"/>
              </a:spcAft>
              <a:buSzPct val="100000"/>
              <a:buChar char="▸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Think through what happens if exp is negative, and guard against it.</a:t>
            </a:r>
          </a:p>
        </p:txBody>
      </p:sp>
      <p:sp>
        <p:nvSpPr>
          <p:cNvPr id="6" name="Rectangle 5"/>
          <p:cNvSpPr/>
          <p:nvPr/>
        </p:nvSpPr>
        <p:spPr>
          <a:xfrm>
            <a:off x="7635240" y="1828800"/>
            <a:ext cx="3977639" cy="2743200"/>
          </a:xfrm>
          <a:prstGeom prst="rect">
            <a:avLst/>
          </a:prstGeom>
          <a:solidFill>
            <a:srgbClr val="2A2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63840" y="2011680"/>
            <a:ext cx="356616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 i="0">
                <a:solidFill>
                  <a:srgbClr val="4EC9B0"/>
                </a:solidFill>
                <a:latin typeface="Calibri"/>
              </a:rPr>
              <a:t>HINTS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63840" y="2423160"/>
            <a:ext cx="3566160" cy="2286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800"/>
              </a:spcAft>
              <a:buSzPct val="100000"/>
              <a:buChar char="•"/>
            </a:pPr>
            <a:r>
              <a:rPr sz="1350" b="0" i="0">
                <a:solidFill>
                  <a:srgbClr val="D8D8E8"/>
                </a:solidFill>
                <a:latin typeface="Calibri"/>
              </a:rPr>
              <a:t>Every recursive call should shrink exp by 1, moving toward the exp == 0 base case.</a:t>
            </a:r>
          </a:p>
          <a:p>
            <a:pPr marL="177800" indent="-177800">
              <a:spcAft>
                <a:spcPts val="800"/>
              </a:spcAft>
              <a:buSzPct val="100000"/>
              <a:buChar char="•"/>
            </a:pPr>
            <a:r>
              <a:rPr sz="1350" b="0" i="0">
                <a:solidFill>
                  <a:srgbClr val="D8D8E8"/>
                </a:solidFill>
                <a:latin typeface="Calibri"/>
              </a:rPr>
              <a:t>Trace it by hand for power(2, 3) before you run it: write out each call.</a:t>
            </a:r>
          </a:p>
          <a:p>
            <a:pPr marL="177800" indent="-177800">
              <a:spcAft>
                <a:spcPts val="800"/>
              </a:spcAft>
              <a:buSzPct val="100000"/>
              <a:buChar char="•"/>
            </a:pPr>
            <a:r>
              <a:rPr sz="1350" b="0" i="0">
                <a:solidFill>
                  <a:srgbClr val="D8D8E8"/>
                </a:solidFill>
                <a:latin typeface="Calibri"/>
              </a:rPr>
              <a:t>Compile and run with: g++ main.cpp -o main &amp;&amp; ./main</a:t>
            </a:r>
          </a:p>
          <a:p>
            <a:pPr marL="177800" indent="-177800">
              <a:spcAft>
                <a:spcPts val="800"/>
              </a:spcAft>
              <a:buSzPct val="100000"/>
              <a:buChar char="•"/>
            </a:pPr>
            <a:r>
              <a:rPr sz="1350" b="0" i="0">
                <a:solidFill>
                  <a:srgbClr val="D8D8E8"/>
                </a:solidFill>
                <a:latin typeface="Calibri"/>
              </a:rPr>
              <a:t>If your program hangs or crashes, check your base case first.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8A8AA3"/>
                </a:solidFill>
                <a:latin typeface="Calibri"/>
              </a:rPr>
              <a:t>C++ FUNDAMENTALS  ·  MODULE 12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8A8AA3"/>
                </a:solidFill>
                <a:latin typeface="Calibri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1E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1371600" y="-1371600"/>
            <a:ext cx="3657600" cy="3657600"/>
          </a:xfrm>
          <a:prstGeom prst="ellipse">
            <a:avLst/>
          </a:prstGeom>
          <a:solidFill>
            <a:srgbClr val="2A2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4EC9B0"/>
                </a:solidFill>
                <a:latin typeface="Calibri"/>
              </a:rPr>
              <a:t>MODULE RECAP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F2F2F2"/>
                </a:solidFill>
                <a:latin typeface="Consolas"/>
              </a:rPr>
              <a:t>Key Takeaways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828800"/>
            <a:ext cx="9875520" cy="3474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279400" indent="-279400">
              <a:spcAft>
                <a:spcPts val="1600"/>
              </a:spcAft>
              <a:buSzPct val="100000"/>
              <a:buChar char="✓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Recursion solves a problem by calling the same function on a smaller version of it.</a:t>
            </a:r>
          </a:p>
          <a:p>
            <a:pPr marL="279400" indent="-279400">
              <a:spcAft>
                <a:spcPts val="1600"/>
              </a:spcAft>
              <a:buSzPct val="100000"/>
              <a:buChar char="✓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Every recursive function needs a base case that stops the calls, and a general case that shrinks toward it.</a:t>
            </a:r>
          </a:p>
          <a:p>
            <a:pPr marL="279400" indent="-279400">
              <a:spcAft>
                <a:spcPts val="1600"/>
              </a:spcAft>
              <a:buSzPct val="100000"/>
              <a:buChar char="✓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Recursive calls stack up, then unwind back to front, combining results as they return.</a:t>
            </a:r>
          </a:p>
          <a:p>
            <a:pPr marL="279400" indent="-279400">
              <a:spcAft>
                <a:spcPts val="1600"/>
              </a:spcAft>
              <a:buSzPct val="100000"/>
              <a:buChar char="✓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Direct recursion calls itself; indirect recursion calls another function that calls it back.</a:t>
            </a:r>
          </a:p>
          <a:p>
            <a:pPr marL="279400" indent="-279400">
              <a:spcAft>
                <a:spcPts val="1600"/>
              </a:spcAft>
              <a:buSzPct val="100000"/>
              <a:buChar char="✓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A missing or wrong base case causes infinite recursion and a stack overflow crash.</a:t>
            </a:r>
          </a:p>
          <a:p>
            <a:pPr marL="279400" indent="-279400">
              <a:spcAft>
                <a:spcPts val="1600"/>
              </a:spcAft>
              <a:buSzPct val="100000"/>
              <a:buChar char="✓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Recursion and iteration can often solve the same problem: pick whichever reads more clearly.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5577840"/>
            <a:ext cx="11064240" cy="777240"/>
          </a:xfrm>
          <a:prstGeom prst="rect">
            <a:avLst/>
          </a:prstGeom>
          <a:solidFill>
            <a:srgbClr val="2A2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5577840"/>
            <a:ext cx="10515600" cy="7772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r>
              <a:rPr sz="1200" b="1" i="0">
                <a:solidFill>
                  <a:srgbClr val="F0A500"/>
                </a:solidFill>
                <a:latin typeface="Calibri"/>
              </a:rPr>
              <a:t>NEXT UP   </a:t>
            </a:r>
            <a:r>
              <a:rPr sz="1400" b="0" i="0">
                <a:solidFill>
                  <a:srgbClr val="F2F2F2"/>
                </a:solidFill>
                <a:latin typeface="Calibri"/>
              </a:rPr>
              <a:t>Module 13 — Linked Lists: Building Custom Data Structures: building your own data structure.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8A8AA3"/>
                </a:solidFill>
                <a:latin typeface="Calibri"/>
              </a:rPr>
              <a:t>C++ FUNDAMENTALS  ·  MODULE 12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8A8AA3"/>
                </a:solidFill>
                <a:latin typeface="Calibri"/>
              </a:rPr>
              <a:t>13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