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92640" y="-1463040"/>
            <a:ext cx="4114800" cy="41148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07040" y="4389120"/>
            <a:ext cx="2743200" cy="27432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4EC9B0"/>
                </a:solidFill>
                <a:latin typeface="Calibri"/>
              </a:rPr>
              <a:t>C++ FUNDAMENTALS  ·  STUDENT GRADE &amp; COURSE TRACKER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0A500"/>
                </a:solidFill>
                <a:latin typeface="Consolas"/>
              </a:rPr>
              <a:t>MODULE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377440"/>
            <a:ext cx="1024128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4600" b="1" i="0">
                <a:solidFill>
                  <a:srgbClr val="F2F2F2"/>
                </a:solidFill>
                <a:latin typeface="Consolas"/>
              </a:rPr>
              <a:t>Welcome to C++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977639"/>
            <a:ext cx="91440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0">
                <a:solidFill>
                  <a:srgbClr val="C7C7DA"/>
                </a:solidFill>
                <a:latin typeface="Calibri"/>
              </a:rPr>
              <a:t>Your first steps into a compiled programming language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822960" y="6035040"/>
            <a:ext cx="2743200" cy="0"/>
          </a:xfrm>
          <a:prstGeom prst="line">
            <a:avLst/>
          </a:prstGeom>
          <a:ln w="25400">
            <a:solidFill>
              <a:srgbClr val="4EC9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22960" y="617220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8A8AA3"/>
                </a:solidFill>
                <a:latin typeface="Calibri"/>
              </a:rPr>
              <a:t>Community College C++ Programming — Intro Sequence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IN THIS MODULE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What We'll Cover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37360"/>
            <a:ext cx="379827" cy="379827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83" b="1" i="0">
                <a:solidFill>
                  <a:srgbClr val="1E1E2E"/>
                </a:solidFill>
                <a:latin typeface="Consola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1819323"/>
            <a:ext cx="10241280" cy="55517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What C++ is and why it still matters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143000" y="2292531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548640" y="2383971"/>
            <a:ext cx="379827" cy="379827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83" b="1" i="0">
                <a:solidFill>
                  <a:srgbClr val="1E1E2E"/>
                </a:solidFill>
                <a:latin typeface="Consola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2465935"/>
            <a:ext cx="10241280" cy="55517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How source code becomes a running program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143000" y="2939142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548640" y="3030582"/>
            <a:ext cx="379827" cy="379827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83" b="1" i="0">
                <a:solidFill>
                  <a:srgbClr val="1E1E2E"/>
                </a:solidFill>
                <a:latin typeface="Consolas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3112546"/>
            <a:ext cx="10241280" cy="55517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Setting up a compiler and editor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143000" y="358575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8640" y="3677194"/>
            <a:ext cx="379827" cy="379827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83" b="1" i="0">
                <a:solidFill>
                  <a:srgbClr val="1E1E2E"/>
                </a:solidFill>
                <a:latin typeface="Consolas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3759158"/>
            <a:ext cx="10241280" cy="55517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Anatomy of a C++ program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143000" y="423236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48640" y="4323805"/>
            <a:ext cx="379827" cy="379827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83" b="1" i="0">
                <a:solidFill>
                  <a:srgbClr val="1E1E2E"/>
                </a:solidFill>
                <a:latin typeface="Consolas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4405769"/>
            <a:ext cx="10241280" cy="55517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Writing and running Hello, World!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43000" y="4878977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548640" y="4970417"/>
            <a:ext cx="379827" cy="379827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83" b="1" i="0">
                <a:solidFill>
                  <a:srgbClr val="1E1E2E"/>
                </a:solidFill>
                <a:latin typeface="Consolas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5052380"/>
            <a:ext cx="10241280" cy="55517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Compiling from the command line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143000" y="5525588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548640" y="5617028"/>
            <a:ext cx="379827" cy="379827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83" b="1" i="0">
                <a:solidFill>
                  <a:srgbClr val="1E1E2E"/>
                </a:solidFill>
                <a:latin typeface="Consolas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5698992"/>
            <a:ext cx="10241280" cy="55517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Comments and output with cout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FOUNDATIONS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What Is C++?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C++ is a general-purpose, compiled language built by Bjarne Stroustrup at Bell Labs in the early 1980s.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"Compiled" means your code is translated straight into machine instructions before it ever runs.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That's different from an interpreted language like Python, which translates and runs line by line.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Compiling gives you tight control over memory and speed — why C++ still powers so much software.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Where You'll Find 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Operating systems &amp; game engines (Unreal)</a:t>
            </a: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Browsers (Chrome) and databases</a:t>
            </a: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Embedded/IoT devices &amp; trading systems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UNDER THE HOOD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How C++ Code Becomes a Program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Source code (.cpp): you write human-readable instructions in a text editor.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Compiler: translates your code into object code and catches syntax errors as it goes.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Linker: combines your object code with libraries you used, like iostream.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Executable: the finished, standalone program the operating system can run directly.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Compiled vs. Interpreted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Python and JavaScript are interpreted line-by-line as they run. C++ finishes this whole pipeline before your program ever starts — that's what makes compiled code fast.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GETTING SET 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Your Development Environment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You need two tools: a compiler that turns code into a program, and an editor to write it in.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g++ (GNU Compiler Collection) is free, industry-standard, and runs on Windows, Mac, and Linux.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VS Code with the C/C++ extension is the recommended setup for this course.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No install yet? Try replit.com or onlinegdb.com to compile and run C++ right in your browser.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Other Good Options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Code::Blocks — beginner-friendly, all-in-one IDE</a:t>
            </a: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Visual Studio — bundles its own compiler on Windows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STRUCTURE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Anatomy of a C++ Program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2102205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185531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C586C0"/>
                </a:solidFill>
                <a:latin typeface="Consolas"/>
              </a:rPr>
              <a:t>#include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iostream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using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namespace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"Hello, World!"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#include &lt;iostream&gt; is a preprocessor directive processed before compiling.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using namespace std; lets you write cout instead of the full std::cout.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Every program needs exactly one main() function — execution starts there.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Curly braces { } mark the start and end of a block of code.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return 0; tells the operating system the program finished successfully.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YOUR FIRST PROGRAM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Hello, World!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2102205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185531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C586C0"/>
                </a:solidFill>
                <a:latin typeface="Consolas"/>
              </a:rPr>
              <a:t>#include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iostream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using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namespace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"Hello, World!"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cout ("character output") sends data to the console.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&lt;&lt; is the insertion operator — think of it as feeding data into cout.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endl moves to a new line; "\n" inside a string does the same thing.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Every statement in C++ ends with a semicolon ;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3931005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Hello, World!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BUILD &amp; RUN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Compiling From the Command 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Save your file as hello.cpp, then compile it: g++ hello.cpp -o hello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Run the executable that gets produced: ./hello on Mac/Linux, or hello.exe on Windows.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Behind the scenes, g++ creates an object file first, then links it into that executable.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Red error text? The compiler is telling you exactly which line to fix — start at the top.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Tip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Most IDEs like VS Code and Code::Blocks run the compile-and-link step for you with one "Run" button.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DOCUMENTING CODE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Comments &amp; Basic Output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231489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98460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C586C0"/>
                </a:solidFill>
                <a:latin typeface="Consolas"/>
              </a:rPr>
              <a:t>#include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iostream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using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namespace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Print a labeled score to the console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"Score: 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95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/*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can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chain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values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freely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*/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"Grade: 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"A"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// starts a single-line comment — ignored completely by the compiler.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/* ... */ wraps a comment that can span multiple lines.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cout chains values with &lt;&lt; — mix text and numbers freely.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endl moves to a new line; "\n" inside a string works too.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Comments explain WHY the code does something, not what it does.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060289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Score: 95
Grade: 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365760"/>
            <a:ext cx="2834640" cy="365760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rIns="0" tIns="0" bIns="0"/>
          <a:lstStyle/>
          <a:p>
            <a:pPr algn="ctr"/>
            <a:r>
              <a:rPr sz="1300" b="1" i="0">
                <a:solidFill>
                  <a:srgbClr val="1E1E2E"/>
                </a:solidFill>
                <a:latin typeface="Calibri"/>
              </a:rPr>
              <a:t>PROJECT BUILD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Project Build: Kicking Off the Tracker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783080"/>
            <a:ext cx="6858000" cy="3231489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78308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874519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874519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874519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78308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167128"/>
            <a:ext cx="6309360" cy="298460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C586C0"/>
                </a:solidFill>
                <a:latin typeface="Consolas"/>
              </a:rPr>
              <a:t>#include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iostream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using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namespace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This program will grow every module.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Today: just a starting banner.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"========================"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  STUDENT GRADE &amp; COURSE"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        TRACKER"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"========================"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783080"/>
            <a:ext cx="3977639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This is Module 1's main() — the seed that grows into the full tracker program.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Comments mark our place in the story; they don't change what the program does.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By the end of the course: students, grades, averages, courses, and file save/load — all from here.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Today's job: get this banner to compile and run. That's your starting point.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197449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========================
  STUDENT GRADE &amp; COURSE
        TRACKER
========================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IN-CLASS EXERCISE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Print Your Own Banner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676656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Write a program that prints a 3-line banner using cout.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Line 1: a row of ='s, at least 20 characters long.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Line 2: your name and student ID.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Line 3: the same row of ='s from line 1.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Add at least one comment explaining what the program does.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635240" y="1828800"/>
            <a:ext cx="3977639" cy="274320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0" y="2011680"/>
            <a:ext cx="35661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4EC9B0"/>
                </a:solidFill>
                <a:latin typeface="Calibri"/>
              </a:rPr>
              <a:t>HINTS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0" y="2423160"/>
            <a:ext cx="356616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Use one cout statement per line, each ending with endl.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You can print an ID as text: cout &lt;&lt; "ID: 12345";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Compile with: g++ yourfile.cpp -o yourfile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371600" y="-1371600"/>
            <a:ext cx="3657600" cy="36576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MODULE RECAP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Key Takeaways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9875520" cy="3474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C++ is a compiled language: source code -&gt; compiler -&gt; linker -&gt; executable.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Every program needs a main() function — that's where execution starts.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cout and &lt;&lt; print output; every statement ends with a semicolon.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// and /* */ comments are ignored by the compiler and document your intent.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You compiled and ran your first real C++ program from the command line.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577840"/>
            <a:ext cx="11064240" cy="77724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5577840"/>
            <a:ext cx="105156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200" b="1" i="0">
                <a:solidFill>
                  <a:srgbClr val="F0A500"/>
                </a:solidFill>
                <a:latin typeface="Calibri"/>
              </a:rPr>
              <a:t>NEXT UP   </a:t>
            </a:r>
            <a:r>
              <a:rPr sz="1400" b="0" i="0">
                <a:solidFill>
                  <a:srgbClr val="F2F2F2"/>
                </a:solidFill>
                <a:latin typeface="Calibri"/>
              </a:rPr>
              <a:t>Module 2 — Variables, Data Types &amp; Operators: giving your program memory to work with.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